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9" r:id="rId2"/>
    <p:sldId id="514" r:id="rId3"/>
    <p:sldId id="387" r:id="rId4"/>
    <p:sldId id="388" r:id="rId5"/>
    <p:sldId id="515" r:id="rId6"/>
    <p:sldId id="512" r:id="rId7"/>
    <p:sldId id="497" r:id="rId8"/>
    <p:sldId id="394" r:id="rId9"/>
    <p:sldId id="396" r:id="rId10"/>
    <p:sldId id="397" r:id="rId11"/>
    <p:sldId id="511" r:id="rId12"/>
    <p:sldId id="399" r:id="rId13"/>
    <p:sldId id="400" r:id="rId14"/>
    <p:sldId id="401" r:id="rId15"/>
    <p:sldId id="402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510" r:id="rId24"/>
    <p:sldId id="45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509" r:id="rId33"/>
    <p:sldId id="425" r:id="rId34"/>
    <p:sldId id="427" r:id="rId35"/>
    <p:sldId id="428" r:id="rId36"/>
    <p:sldId id="429" r:id="rId37"/>
    <p:sldId id="430" r:id="rId38"/>
    <p:sldId id="457" r:id="rId39"/>
    <p:sldId id="431" r:id="rId40"/>
    <p:sldId id="485" r:id="rId41"/>
    <p:sldId id="491" r:id="rId42"/>
    <p:sldId id="492" r:id="rId43"/>
    <p:sldId id="496" r:id="rId44"/>
    <p:sldId id="495" r:id="rId45"/>
    <p:sldId id="494" r:id="rId46"/>
    <p:sldId id="498" r:id="rId47"/>
    <p:sldId id="493" r:id="rId48"/>
    <p:sldId id="499" r:id="rId49"/>
    <p:sldId id="501" r:id="rId50"/>
    <p:sldId id="500" r:id="rId51"/>
    <p:sldId id="502" r:id="rId52"/>
    <p:sldId id="503" r:id="rId53"/>
    <p:sldId id="504" r:id="rId54"/>
    <p:sldId id="505" r:id="rId55"/>
    <p:sldId id="433" r:id="rId56"/>
    <p:sldId id="434" r:id="rId57"/>
    <p:sldId id="435" r:id="rId58"/>
    <p:sldId id="436" r:id="rId59"/>
    <p:sldId id="437" r:id="rId60"/>
    <p:sldId id="438" r:id="rId61"/>
    <p:sldId id="444" r:id="rId62"/>
    <p:sldId id="506" r:id="rId63"/>
    <p:sldId id="440" r:id="rId64"/>
    <p:sldId id="441" r:id="rId65"/>
    <p:sldId id="442" r:id="rId66"/>
    <p:sldId id="443" r:id="rId67"/>
    <p:sldId id="445" r:id="rId68"/>
    <p:sldId id="507" r:id="rId69"/>
    <p:sldId id="447" r:id="rId70"/>
    <p:sldId id="448" r:id="rId71"/>
    <p:sldId id="449" r:id="rId72"/>
    <p:sldId id="450" r:id="rId73"/>
    <p:sldId id="508" r:id="rId74"/>
    <p:sldId id="452" r:id="rId75"/>
    <p:sldId id="460" r:id="rId76"/>
    <p:sldId id="461" r:id="rId77"/>
    <p:sldId id="462" r:id="rId78"/>
    <p:sldId id="464" r:id="rId79"/>
    <p:sldId id="465" r:id="rId80"/>
    <p:sldId id="466" r:id="rId81"/>
    <p:sldId id="453" r:id="rId82"/>
    <p:sldId id="467" r:id="rId83"/>
    <p:sldId id="468" r:id="rId84"/>
    <p:sldId id="478" r:id="rId85"/>
    <p:sldId id="479" r:id="rId86"/>
    <p:sldId id="480" r:id="rId87"/>
    <p:sldId id="481" r:id="rId88"/>
    <p:sldId id="482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000000"/>
    <a:srgbClr val="537FB5"/>
    <a:srgbClr val="2292E6"/>
    <a:srgbClr val="6699FF"/>
    <a:srgbClr val="0066FF"/>
    <a:srgbClr val="2828C6"/>
    <a:srgbClr val="66FF33"/>
    <a:srgbClr val="33CC33"/>
    <a:srgbClr val="FFFF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750" autoAdjust="0"/>
    <p:restoredTop sz="99800" autoAdjust="0"/>
  </p:normalViewPr>
  <p:slideViewPr>
    <p:cSldViewPr>
      <p:cViewPr>
        <p:scale>
          <a:sx n="100" d="100"/>
          <a:sy n="100" d="100"/>
        </p:scale>
        <p:origin x="-7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71560-C6E5-4581-860A-ECED53E88B09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85EF-14BA-44DD-8152-2BACB62F6A6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2B133-DC77-451B-8AF5-63D249A6BE49}" type="slidenum">
              <a:rPr lang="fr-FR" smtClean="0">
                <a:cs typeface="Arial" charset="0"/>
              </a:rPr>
              <a:pPr/>
              <a:t>16</a:t>
            </a:fld>
            <a:endParaRPr lang="fr-FR" smtClean="0">
              <a:cs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9E74CE-0D09-4F0F-89BC-6B76EE175203}" type="slidenum">
              <a:rPr lang="fr-FR" smtClean="0">
                <a:cs typeface="Arial" charset="0"/>
              </a:rPr>
              <a:pPr/>
              <a:t>36</a:t>
            </a:fld>
            <a:endParaRPr lang="fr-FR" smtClean="0">
              <a:cs typeface="Arial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5DFD1F-3DC2-4D53-8F65-8A8A35FBF620}" type="slidenum">
              <a:rPr lang="fr-FR" smtClean="0">
                <a:cs typeface="Arial" charset="0"/>
              </a:rPr>
              <a:pPr/>
              <a:t>37</a:t>
            </a:fld>
            <a:endParaRPr lang="fr-FR" smtClean="0">
              <a:cs typeface="Arial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6F890-E502-49C8-A229-B56DFBB2070F}" type="slidenum">
              <a:rPr lang="fr-FR" smtClean="0">
                <a:cs typeface="Arial" charset="0"/>
              </a:rPr>
              <a:pPr/>
              <a:t>38</a:t>
            </a:fld>
            <a:endParaRPr lang="fr-FR" smtClean="0">
              <a:cs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FD158F-EE94-4824-818D-A13F3A6976E6}" type="slidenum">
              <a:rPr lang="fr-FR" smtClean="0">
                <a:cs typeface="Arial" charset="0"/>
              </a:rPr>
              <a:pPr/>
              <a:t>39</a:t>
            </a:fld>
            <a:endParaRPr lang="fr-FR" smtClean="0"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1B601-A5F8-8A4B-964C-2B894D93F442}" type="slidenum">
              <a:rPr lang="fr-FR"/>
              <a:pPr/>
              <a:t>44</a:t>
            </a:fld>
            <a:endParaRPr lang="fr-FR"/>
          </a:p>
        </p:txBody>
      </p:sp>
      <p:sp>
        <p:nvSpPr>
          <p:cNvPr id="112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ln/>
        </p:spPr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</p:spPr>
        <p:txBody>
          <a:bodyPr/>
          <a:lstStyle/>
          <a:p>
            <a:r>
              <a:rPr lang="en-US"/>
              <a:t>PRIVATE status: </a:t>
            </a:r>
          </a:p>
          <a:p>
            <a:r>
              <a:rPr lang="en-US"/>
              <a:t>Reviewer will never access any PRIVATE data.</a:t>
            </a:r>
          </a:p>
          <a:p>
            <a:r>
              <a:rPr lang="en-US"/>
              <a:t>Designer will only access his own data in the current project and will have all rights on them</a:t>
            </a:r>
          </a:p>
          <a:p>
            <a:r>
              <a:rPr lang="en-US"/>
              <a:t>Leader will access every PRIVATE data from current project and will have all rights on them</a:t>
            </a:r>
          </a:p>
          <a:p>
            <a:endParaRPr lang="en-US"/>
          </a:p>
          <a:p>
            <a:r>
              <a:rPr lang="en-US"/>
              <a:t>Policy: VPLM_SMB</a:t>
            </a:r>
          </a:p>
          <a:p>
            <a:endParaRPr lang="en-US"/>
          </a:p>
          <a:p>
            <a:r>
              <a:rPr lang="en-US"/>
              <a:t>Temp query bus VPLMtyp/PLMProductDS * * select name altowner1 altowner2</a:t>
            </a:r>
          </a:p>
          <a:p>
            <a:endParaRPr lang="en-US"/>
          </a:p>
          <a:p>
            <a:r>
              <a:rPr lang="en-US"/>
              <a:t>altowner1 = Organization</a:t>
            </a:r>
          </a:p>
          <a:p>
            <a:r>
              <a:rPr lang="en-US"/>
              <a:t>Altowner2 = Project</a:t>
            </a:r>
          </a:p>
          <a:p>
            <a:endParaRPr lang="en-US"/>
          </a:p>
          <a:p>
            <a:r>
              <a:rPr lang="en-US"/>
              <a:t>altowner1[&lt;Organization&gt;]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4CB26A-58EB-47EC-BA89-2034021047D2}" type="slidenum">
              <a:rPr lang="fr-FR" smtClean="0">
                <a:cs typeface="Arial" charset="0"/>
              </a:rPr>
              <a:pPr/>
              <a:t>17</a:t>
            </a:fld>
            <a:endParaRPr lang="fr-FR" smtClean="0">
              <a:cs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462B66-77D7-4E01-8DCC-A612B61B7E2D}" type="slidenum">
              <a:rPr lang="fr-FR" smtClean="0">
                <a:cs typeface="Arial" charset="0"/>
              </a:rPr>
              <a:pPr/>
              <a:t>18</a:t>
            </a:fld>
            <a:endParaRPr lang="fr-FR" smtClean="0">
              <a:cs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791D72-208C-44EC-9E5C-C26D0E402C8A}" type="slidenum">
              <a:rPr lang="fr-FR" smtClean="0">
                <a:cs typeface="Arial" charset="0"/>
              </a:rPr>
              <a:pPr/>
              <a:t>19</a:t>
            </a:fld>
            <a:endParaRPr lang="fr-FR" smtClean="0">
              <a:cs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522259-D41C-46C8-B7AD-2FDFC98B1BEC}" type="slidenum">
              <a:rPr lang="fr-FR" smtClean="0">
                <a:cs typeface="Arial" charset="0"/>
              </a:rPr>
              <a:pPr/>
              <a:t>20</a:t>
            </a:fld>
            <a:endParaRPr lang="fr-FR" smtClean="0">
              <a:cs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6F890-E502-49C8-A229-B56DFBB2070F}" type="slidenum">
              <a:rPr lang="fr-FR" smtClean="0">
                <a:cs typeface="Arial" charset="0"/>
              </a:rPr>
              <a:pPr/>
              <a:t>21</a:t>
            </a:fld>
            <a:endParaRPr lang="fr-FR" smtClean="0">
              <a:cs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4ABDC6-5A63-4F53-917D-71A143900169}" type="slidenum">
              <a:rPr lang="fr-FR" smtClean="0">
                <a:cs typeface="Arial" charset="0"/>
              </a:rPr>
              <a:pPr/>
              <a:t>22</a:t>
            </a:fld>
            <a:endParaRPr lang="fr-FR" smtClean="0">
              <a:cs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E3857B-2543-45DB-9EBB-0D6AA0A03509}" type="slidenum">
              <a:rPr lang="fr-FR" smtClean="0">
                <a:cs typeface="Arial" charset="0"/>
              </a:rPr>
              <a:pPr/>
              <a:t>34</a:t>
            </a:fld>
            <a:endParaRPr lang="fr-FR" smtClean="0">
              <a:cs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312940-A159-4899-A586-1B4C62F28A1F}" type="slidenum">
              <a:rPr lang="fr-FR" smtClean="0">
                <a:cs typeface="Arial" charset="0"/>
              </a:rPr>
              <a:pPr/>
              <a:t>35</a:t>
            </a:fld>
            <a:endParaRPr lang="fr-FR" smtClean="0">
              <a:cs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12780"/>
            <a:ext cx="7772400" cy="533400"/>
          </a:xfrm>
        </p:spPr>
        <p:txBody>
          <a:bodyPr/>
          <a:lstStyle>
            <a:lvl1pPr algn="r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209800"/>
            <a:ext cx="6400800" cy="381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rgbClr val="28288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1800" y="2661824"/>
            <a:ext cx="2133600" cy="233776"/>
          </a:xfrm>
        </p:spPr>
        <p:txBody>
          <a:bodyPr/>
          <a:lstStyle>
            <a:lvl1pPr>
              <a:defRPr sz="1000"/>
            </a:lvl1pPr>
          </a:lstStyle>
          <a:p>
            <a:fld id="{F0CCA2AF-898B-4969-BA97-6AF8C52733E7}" type="datetimeFigureOut">
              <a:rPr lang="en-US" smtClean="0"/>
              <a:pPr/>
              <a:t>3/3/2009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 userDrawn="1"/>
        </p:nvSpPr>
        <p:spPr bwMode="auto">
          <a:xfrm>
            <a:off x="6477000" y="5791200"/>
            <a:ext cx="1325563" cy="340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36000" bIns="46800">
            <a:prstTxWarp prst="textNoShape">
              <a:avLst/>
            </a:prstTxWarp>
            <a:spAutoFit/>
          </a:bodyPr>
          <a:lstStyle/>
          <a:p>
            <a:pPr algn="ctr">
              <a:buFont typeface="Wingdings" pitchFamily="-111" charset="2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V6 </a:t>
            </a:r>
            <a:r>
              <a:rPr lang="en-US" sz="1600" dirty="0" smtClean="0">
                <a:solidFill>
                  <a:srgbClr val="000066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R2009x</a:t>
            </a:r>
            <a:endParaRPr lang="en-US" sz="1600" dirty="0">
              <a:solidFill>
                <a:srgbClr val="000066"/>
              </a:solidFill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4112"/>
            <a:ext cx="84582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A2AF-898B-4969-BA97-6AF8C52733E7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0517-B526-4FE4-BD6A-600BAD18868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1143000" y="6477000"/>
            <a:ext cx="1437448" cy="224898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pPr>
              <a:defRPr/>
            </a:pPr>
            <a:r>
              <a:rPr lang="en-US" dirty="0" smtClean="0"/>
              <a:t>DASSAULT SYSTEMES - Page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A2AF-898B-4969-BA97-6AF8C52733E7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0517-B526-4FE4-BD6A-600BAD18868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A2AF-898B-4969-BA97-6AF8C52733E7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0517-B526-4FE4-BD6A-600BAD18868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A2AF-898B-4969-BA97-6AF8C52733E7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0517-B526-4FE4-BD6A-600BAD18868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A2AF-898B-4969-BA97-6AF8C52733E7}" type="datetimeFigureOut">
              <a:rPr lang="en-US" smtClean="0"/>
              <a:pPr/>
              <a:t>3/3/2009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0517-B526-4FE4-BD6A-600BAD18868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50813"/>
            <a:ext cx="8229600" cy="450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9450" y="1316038"/>
            <a:ext cx="4038600" cy="3481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0450" y="1316038"/>
            <a:ext cx="4038600" cy="3481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8350" y="150813"/>
            <a:ext cx="8229600" cy="450850"/>
          </a:xfrm>
        </p:spPr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79450" y="1316038"/>
            <a:ext cx="8229600" cy="34813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676275" y="6469063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fr-FR"/>
              <a:t>DASSAULT SYSTEMES - Page     -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1985963" y="6462713"/>
            <a:ext cx="857250" cy="476250"/>
          </a:xfrm>
        </p:spPr>
        <p:txBody>
          <a:bodyPr/>
          <a:lstStyle>
            <a:lvl1pPr>
              <a:defRPr smtClean="0"/>
            </a:lvl1pPr>
          </a:lstStyle>
          <a:p>
            <a:fld id="{8138F11D-8F42-4249-B228-2E069F8CB6A9}" type="slidenum">
              <a:rPr lang="fr-FR"/>
              <a:pPr/>
              <a:t>‹Nr.›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2"/>
          </p:nvPr>
        </p:nvSpPr>
        <p:spPr>
          <a:xfrm>
            <a:off x="2144713" y="64658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October the 25th 2001</a:t>
            </a:r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48584"/>
            <a:ext cx="8458200" cy="45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028" y="128134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553200"/>
            <a:ext cx="675448" cy="224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CA2AF-898B-4969-BA97-6AF8C52733E7}" type="datetimeFigureOut">
              <a:rPr lang="en-US" smtClean="0"/>
              <a:pPr/>
              <a:t>3/3/2009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0" y="6576132"/>
            <a:ext cx="474956" cy="201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80517-B526-4FE4-BD6A-600BAD18868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79834" y="6562654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r>
              <a:rPr lang="en-US" sz="8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Confidential Information</a:t>
            </a: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2560113" y="6477000"/>
            <a:ext cx="328612" cy="1666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0D93EB-BBD1-4DEB-8845-5FCB72DF165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28288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Tx/>
        <a:buBlip>
          <a:blip r:embed="rId11"/>
        </a:buBlip>
        <a:defRPr sz="2400" b="1" kern="1200">
          <a:solidFill>
            <a:srgbClr val="28288A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SzPct val="70000"/>
        <a:buFontTx/>
        <a:buBlip>
          <a:blip r:embed="rId12"/>
        </a:buBlip>
        <a:defRPr sz="2000" kern="1200">
          <a:solidFill>
            <a:srgbClr val="28288A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SzPct val="70000"/>
        <a:buFontTx/>
        <a:buBlip>
          <a:blip r:embed="rId13"/>
        </a:buBlip>
        <a:defRPr sz="1800" kern="1200">
          <a:solidFill>
            <a:srgbClr val="28288A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28288A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rgbClr val="28288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-Arbeitsblat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-Arbeitsblat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png"/><Relationship Id="rId5" Type="http://schemas.openxmlformats.org/officeDocument/2006/relationships/package" Target="../embeddings/Microsoft_Office_Excel-Arbeitsblatt4.xlsx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-Arbeitsblat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Excel-Arbeitsblatt11.xlsx"/><Relationship Id="rId3" Type="http://schemas.openxmlformats.org/officeDocument/2006/relationships/package" Target="../embeddings/Microsoft_Office_Excel-Arbeitsblatt6.xlsx"/><Relationship Id="rId7" Type="http://schemas.openxmlformats.org/officeDocument/2006/relationships/package" Target="../embeddings/Microsoft_Office_Excel-Arbeitsblat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Office_Excel-Arbeitsblatt9.xlsx"/><Relationship Id="rId5" Type="http://schemas.openxmlformats.org/officeDocument/2006/relationships/package" Target="../embeddings/Microsoft_Office_Excel-Arbeitsblatt8.xlsx"/><Relationship Id="rId10" Type="http://schemas.openxmlformats.org/officeDocument/2006/relationships/package" Target="../embeddings/Microsoft_Office_Excel-Arbeitsblatt13.xlsx"/><Relationship Id="rId4" Type="http://schemas.openxmlformats.org/officeDocument/2006/relationships/package" Target="../embeddings/Microsoft_Office_Excel-Arbeitsblatt7.xlsx"/><Relationship Id="rId9" Type="http://schemas.openxmlformats.org/officeDocument/2006/relationships/package" Target="../embeddings/Microsoft_Office_Excel-Arbeitsblatt12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jpeg"/><Relationship Id="rId7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emf"/><Relationship Id="rId18" Type="http://schemas.openxmlformats.org/officeDocument/2006/relationships/image" Target="../media/image102.emf"/><Relationship Id="rId26" Type="http://schemas.openxmlformats.org/officeDocument/2006/relationships/image" Target="../media/image108.emf"/><Relationship Id="rId39" Type="http://schemas.openxmlformats.org/officeDocument/2006/relationships/image" Target="../media/image121.emf"/><Relationship Id="rId21" Type="http://schemas.openxmlformats.org/officeDocument/2006/relationships/image" Target="../media/image104.emf"/><Relationship Id="rId34" Type="http://schemas.openxmlformats.org/officeDocument/2006/relationships/image" Target="../media/image116.emf"/><Relationship Id="rId42" Type="http://schemas.openxmlformats.org/officeDocument/2006/relationships/image" Target="../media/image124.emf"/><Relationship Id="rId47" Type="http://schemas.openxmlformats.org/officeDocument/2006/relationships/image" Target="../media/image129.emf"/><Relationship Id="rId50" Type="http://schemas.openxmlformats.org/officeDocument/2006/relationships/image" Target="../media/image132.emf"/><Relationship Id="rId55" Type="http://schemas.openxmlformats.org/officeDocument/2006/relationships/image" Target="../media/image136.emf"/><Relationship Id="rId63" Type="http://schemas.openxmlformats.org/officeDocument/2006/relationships/image" Target="../media/image143.emf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00.emf"/><Relationship Id="rId20" Type="http://schemas.openxmlformats.org/officeDocument/2006/relationships/image" Target="../media/image103.emf"/><Relationship Id="rId29" Type="http://schemas.openxmlformats.org/officeDocument/2006/relationships/image" Target="../media/image111.emf"/><Relationship Id="rId41" Type="http://schemas.openxmlformats.org/officeDocument/2006/relationships/image" Target="../media/image123.emf"/><Relationship Id="rId54" Type="http://schemas.openxmlformats.org/officeDocument/2006/relationships/image" Target="../media/image135.emf"/><Relationship Id="rId62" Type="http://schemas.openxmlformats.org/officeDocument/2006/relationships/image" Target="../media/image142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91.emf"/><Relationship Id="rId11" Type="http://schemas.openxmlformats.org/officeDocument/2006/relationships/image" Target="../media/image95.emf"/><Relationship Id="rId24" Type="http://schemas.openxmlformats.org/officeDocument/2006/relationships/image" Target="../media/image106.emf"/><Relationship Id="rId32" Type="http://schemas.openxmlformats.org/officeDocument/2006/relationships/image" Target="../media/image114.emf"/><Relationship Id="rId37" Type="http://schemas.openxmlformats.org/officeDocument/2006/relationships/image" Target="../media/image119.emf"/><Relationship Id="rId40" Type="http://schemas.openxmlformats.org/officeDocument/2006/relationships/image" Target="../media/image122.emf"/><Relationship Id="rId45" Type="http://schemas.openxmlformats.org/officeDocument/2006/relationships/image" Target="../media/image127.png"/><Relationship Id="rId53" Type="http://schemas.openxmlformats.org/officeDocument/2006/relationships/image" Target="../media/image134.emf"/><Relationship Id="rId58" Type="http://schemas.openxmlformats.org/officeDocument/2006/relationships/image" Target="../media/image139.emf"/><Relationship Id="rId66" Type="http://schemas.openxmlformats.org/officeDocument/2006/relationships/oleObject" Target="../embeddings/Microsoft_Office_Excel_97-2003-Arbeitsblatt4.xls"/><Relationship Id="rId5" Type="http://schemas.openxmlformats.org/officeDocument/2006/relationships/oleObject" Target="../embeddings/Microsoft_Office_Excel_97-2003-Arbeitsblatt2.xls"/><Relationship Id="rId15" Type="http://schemas.openxmlformats.org/officeDocument/2006/relationships/image" Target="../media/image99.emf"/><Relationship Id="rId23" Type="http://schemas.openxmlformats.org/officeDocument/2006/relationships/image" Target="../media/image105.png"/><Relationship Id="rId28" Type="http://schemas.openxmlformats.org/officeDocument/2006/relationships/image" Target="../media/image110.emf"/><Relationship Id="rId36" Type="http://schemas.openxmlformats.org/officeDocument/2006/relationships/image" Target="../media/image118.emf"/><Relationship Id="rId49" Type="http://schemas.openxmlformats.org/officeDocument/2006/relationships/image" Target="../media/image131.emf"/><Relationship Id="rId57" Type="http://schemas.openxmlformats.org/officeDocument/2006/relationships/image" Target="../media/image138.emf"/><Relationship Id="rId61" Type="http://schemas.openxmlformats.org/officeDocument/2006/relationships/image" Target="../media/image141.emf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../media/image113.emf"/><Relationship Id="rId44" Type="http://schemas.openxmlformats.org/officeDocument/2006/relationships/image" Target="../media/image126.png"/><Relationship Id="rId52" Type="http://schemas.openxmlformats.org/officeDocument/2006/relationships/image" Target="../media/image133.emf"/><Relationship Id="rId60" Type="http://schemas.openxmlformats.org/officeDocument/2006/relationships/image" Target="NULL"/><Relationship Id="rId65" Type="http://schemas.openxmlformats.org/officeDocument/2006/relationships/oleObject" Target="../embeddings/Microsoft_Office_Excel_97-2003-Arbeitsblatt3.xls"/><Relationship Id="rId4" Type="http://schemas.openxmlformats.org/officeDocument/2006/relationships/oleObject" Target="../embeddings/Microsoft_Office_Excel_97-2003-Arbeitsblatt1.xls"/><Relationship Id="rId9" Type="http://schemas.openxmlformats.org/officeDocument/2006/relationships/image" Target="../media/image94.emf"/><Relationship Id="rId14" Type="http://schemas.openxmlformats.org/officeDocument/2006/relationships/image" Target="../media/image98.emf"/><Relationship Id="rId22" Type="http://schemas.openxmlformats.org/officeDocument/2006/relationships/image" Target="NULL"/><Relationship Id="rId27" Type="http://schemas.openxmlformats.org/officeDocument/2006/relationships/image" Target="../media/image109.emf"/><Relationship Id="rId30" Type="http://schemas.openxmlformats.org/officeDocument/2006/relationships/image" Target="../media/image112.emf"/><Relationship Id="rId35" Type="http://schemas.openxmlformats.org/officeDocument/2006/relationships/image" Target="../media/image117.emf"/><Relationship Id="rId43" Type="http://schemas.openxmlformats.org/officeDocument/2006/relationships/image" Target="../media/image125.emf"/><Relationship Id="rId48" Type="http://schemas.openxmlformats.org/officeDocument/2006/relationships/image" Target="../media/image130.emf"/><Relationship Id="rId56" Type="http://schemas.openxmlformats.org/officeDocument/2006/relationships/image" Target="../media/image137.emf"/><Relationship Id="rId64" Type="http://schemas.openxmlformats.org/officeDocument/2006/relationships/image" Target="../media/image144.emf"/><Relationship Id="rId8" Type="http://schemas.openxmlformats.org/officeDocument/2006/relationships/image" Target="../media/image93.emf"/><Relationship Id="rId51" Type="http://schemas.openxmlformats.org/officeDocument/2006/relationships/image" Target="NULL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96.emf"/><Relationship Id="rId17" Type="http://schemas.openxmlformats.org/officeDocument/2006/relationships/image" Target="../media/image101.emf"/><Relationship Id="rId25" Type="http://schemas.openxmlformats.org/officeDocument/2006/relationships/image" Target="../media/image107.emf"/><Relationship Id="rId33" Type="http://schemas.openxmlformats.org/officeDocument/2006/relationships/image" Target="../media/image115.emf"/><Relationship Id="rId38" Type="http://schemas.openxmlformats.org/officeDocument/2006/relationships/image" Target="../media/image120.emf"/><Relationship Id="rId46" Type="http://schemas.openxmlformats.org/officeDocument/2006/relationships/image" Target="../media/image128.png"/><Relationship Id="rId59" Type="http://schemas.openxmlformats.org/officeDocument/2006/relationships/image" Target="../media/image1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612780"/>
            <a:ext cx="89154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ENOVIA V6 VPM Customization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514600" y="2209800"/>
            <a:ext cx="6400800" cy="381000"/>
          </a:xfrm>
        </p:spPr>
        <p:txBody>
          <a:bodyPr/>
          <a:lstStyle/>
          <a:p>
            <a:r>
              <a:rPr lang="fr-FR" dirty="0" smtClean="0"/>
              <a:t>Concepts and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48"/>
          <p:cNvSpPr>
            <a:spLocks noChangeArrowheads="1"/>
          </p:cNvSpPr>
          <p:nvPr/>
        </p:nvSpPr>
        <p:spPr bwMode="auto">
          <a:xfrm>
            <a:off x="1771650" y="3914775"/>
            <a:ext cx="5105400" cy="288036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 anchor="t">
            <a:noAutofit/>
          </a:bodyPr>
          <a:lstStyle/>
          <a:p>
            <a:pPr marL="292100" indent="-292100" algn="ctr" rtl="0" fontAlgn="base">
              <a:spcBef>
                <a:spcPct val="40000"/>
              </a:spcBef>
              <a:spcAft>
                <a:spcPct val="0"/>
              </a:spcAft>
              <a:buClr>
                <a:srgbClr val="EB8B18"/>
              </a:buClr>
              <a:tabLst>
                <a:tab pos="1892300" algn="l"/>
              </a:tabLst>
            </a:pPr>
            <a:r>
              <a:rPr lang="en-US" sz="1200" b="1" u="sng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ENOVIA V6 Model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952875" y="5248271"/>
            <a:ext cx="381000" cy="304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 smtClean="0">
                <a:solidFill>
                  <a:schemeClr val="lt1"/>
                </a:solidFill>
                <a:latin typeface="Arial" charset="0"/>
                <a:ea typeface="ＭＳ Ｐゴシック" pitchFamily="50" charset="-128"/>
              </a:rPr>
              <a:t>L1</a:t>
            </a:r>
            <a:endParaRPr kumimoji="1" lang="en-US" altLang="ja-JP" sz="900" b="1" dirty="0">
              <a:solidFill>
                <a:schemeClr val="lt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« Logical » Illustration</a:t>
            </a:r>
            <a:endParaRPr lang="en-US"/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2057400" y="4041648"/>
            <a:ext cx="384048" cy="30175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 smtClean="0">
                <a:latin typeface="Arial" charset="0"/>
                <a:ea typeface="ＭＳ Ｐゴシック" pitchFamily="50" charset="-128"/>
              </a:rPr>
              <a:t>L0</a:t>
            </a:r>
          </a:p>
        </p:txBody>
      </p:sp>
      <p:cxnSp>
        <p:nvCxnSpPr>
          <p:cNvPr id="56" name="AutoShape 36"/>
          <p:cNvCxnSpPr>
            <a:cxnSpLocks noChangeShapeType="1"/>
            <a:stCxn id="37" idx="2"/>
            <a:endCxn id="64" idx="2"/>
          </p:cNvCxnSpPr>
          <p:nvPr/>
        </p:nvCxnSpPr>
        <p:spPr bwMode="auto">
          <a:xfrm rot="16200000" flipH="1">
            <a:off x="2303143" y="4431031"/>
            <a:ext cx="118106" cy="22859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61" name="AutoShape 44"/>
          <p:cNvCxnSpPr>
            <a:cxnSpLocks noChangeShapeType="1"/>
            <a:stCxn id="37" idx="2"/>
            <a:endCxn id="63" idx="3"/>
          </p:cNvCxnSpPr>
          <p:nvPr/>
        </p:nvCxnSpPr>
        <p:spPr bwMode="auto">
          <a:xfrm rot="16200000" flipH="1">
            <a:off x="2181227" y="4552948"/>
            <a:ext cx="476246" cy="3429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62" name="AutoShape 52"/>
          <p:cNvCxnSpPr>
            <a:cxnSpLocks noChangeShapeType="1"/>
            <a:stCxn id="37" idx="2"/>
            <a:endCxn id="65" idx="2"/>
          </p:cNvCxnSpPr>
          <p:nvPr/>
        </p:nvCxnSpPr>
        <p:spPr bwMode="auto">
          <a:xfrm rot="16200000" flipH="1">
            <a:off x="1922864" y="4811311"/>
            <a:ext cx="916772" cy="2667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63" name="AutoShape 66"/>
          <p:cNvSpPr>
            <a:spLocks noChangeArrowheads="1"/>
          </p:cNvSpPr>
          <p:nvPr/>
        </p:nvSpPr>
        <p:spPr bwMode="auto">
          <a:xfrm>
            <a:off x="2590800" y="4848221"/>
            <a:ext cx="1066800" cy="228600"/>
          </a:xfrm>
          <a:prstGeom prst="hexagon">
            <a:avLst>
              <a:gd name="adj" fmla="val 107670"/>
              <a:gd name="vf" fmla="val 115470"/>
            </a:avLst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lt1"/>
                </a:solidFill>
                <a:latin typeface="Arial" charset="0"/>
                <a:ea typeface="ＭＳ Ｐゴシック" pitchFamily="50" charset="-128"/>
              </a:rPr>
              <a:t>LogCnx.1</a:t>
            </a:r>
          </a:p>
        </p:txBody>
      </p:sp>
      <p:sp>
        <p:nvSpPr>
          <p:cNvPr id="64" name="Oval 67"/>
          <p:cNvSpPr>
            <a:spLocks noChangeArrowheads="1"/>
          </p:cNvSpPr>
          <p:nvPr/>
        </p:nvSpPr>
        <p:spPr bwMode="auto">
          <a:xfrm>
            <a:off x="2476493" y="4467221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ja-JP" sz="700" b="1" dirty="0">
              <a:solidFill>
                <a:schemeClr val="lt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65" name="Oval 125"/>
          <p:cNvSpPr>
            <a:spLocks noChangeArrowheads="1"/>
          </p:cNvSpPr>
          <p:nvPr/>
        </p:nvSpPr>
        <p:spPr bwMode="auto">
          <a:xfrm>
            <a:off x="2514600" y="5272072"/>
            <a:ext cx="1143000" cy="261949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lt1"/>
                </a:solidFill>
                <a:latin typeface="Arial" charset="0"/>
                <a:ea typeface="ＭＳ Ｐゴシック" pitchFamily="50" charset="-128"/>
              </a:rPr>
              <a:t>L1.1</a:t>
            </a:r>
          </a:p>
        </p:txBody>
      </p:sp>
      <p:cxnSp>
        <p:nvCxnSpPr>
          <p:cNvPr id="67" name="AutoShape 127"/>
          <p:cNvCxnSpPr>
            <a:cxnSpLocks noChangeShapeType="1"/>
            <a:stCxn id="43" idx="2"/>
            <a:endCxn id="70" idx="2"/>
          </p:cNvCxnSpPr>
          <p:nvPr/>
        </p:nvCxnSpPr>
        <p:spPr bwMode="auto">
          <a:xfrm rot="16200000" flipH="1">
            <a:off x="4152810" y="5705564"/>
            <a:ext cx="147819" cy="16668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68" name="AutoShape 128"/>
          <p:cNvCxnSpPr>
            <a:cxnSpLocks noChangeShapeType="1"/>
            <a:stCxn id="65" idx="6"/>
            <a:endCxn id="40" idx="1"/>
          </p:cNvCxnSpPr>
          <p:nvPr/>
        </p:nvCxnSpPr>
        <p:spPr bwMode="auto">
          <a:xfrm flipV="1">
            <a:off x="3657600" y="5400671"/>
            <a:ext cx="295275" cy="2376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70" name="Oval 129"/>
          <p:cNvSpPr>
            <a:spLocks noChangeArrowheads="1"/>
          </p:cNvSpPr>
          <p:nvPr/>
        </p:nvSpPr>
        <p:spPr bwMode="auto">
          <a:xfrm>
            <a:off x="4310064" y="5725659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ja-JP" sz="700" b="1" dirty="0">
              <a:solidFill>
                <a:schemeClr val="lt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74" name="Rectangle 147"/>
          <p:cNvSpPr>
            <a:spLocks noChangeArrowheads="1"/>
          </p:cNvSpPr>
          <p:nvPr/>
        </p:nvSpPr>
        <p:spPr bwMode="auto">
          <a:xfrm>
            <a:off x="1790688" y="1095984"/>
            <a:ext cx="5067312" cy="2743200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 anchor="t">
            <a:noAutofit/>
          </a:bodyPr>
          <a:lstStyle/>
          <a:p>
            <a:pPr marL="292100" indent="-292100" algn="ctr" rtl="0" fontAlgn="base">
              <a:spcBef>
                <a:spcPct val="40000"/>
              </a:spcBef>
              <a:spcAft>
                <a:spcPct val="0"/>
              </a:spcAft>
              <a:buClr>
                <a:srgbClr val="EB8B18"/>
              </a:buClr>
              <a:tabLst>
                <a:tab pos="1892300" algn="l"/>
              </a:tabLst>
            </a:pPr>
            <a:r>
              <a:rPr lang="en-US" sz="1200" b="1" u="sng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Logical editor view</a:t>
            </a:r>
          </a:p>
        </p:txBody>
      </p:sp>
      <p:sp>
        <p:nvSpPr>
          <p:cNvPr id="75" name="Oval 74"/>
          <p:cNvSpPr/>
          <p:nvPr/>
        </p:nvSpPr>
        <p:spPr>
          <a:xfrm>
            <a:off x="3433762" y="5381621"/>
            <a:ext cx="71438" cy="714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79" name="AutoShape 43"/>
          <p:cNvCxnSpPr>
            <a:cxnSpLocks noChangeShapeType="1"/>
            <a:stCxn id="63" idx="2"/>
            <a:endCxn id="75" idx="0"/>
          </p:cNvCxnSpPr>
          <p:nvPr/>
        </p:nvCxnSpPr>
        <p:spPr bwMode="auto">
          <a:xfrm rot="16200000" flipH="1">
            <a:off x="3000807" y="4912947"/>
            <a:ext cx="304800" cy="63254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 type="diamond" w="med" len="med"/>
            <a:tailEnd type="none" w="med" len="med"/>
          </a:ln>
        </p:spPr>
      </p:cxnSp>
      <p:cxnSp>
        <p:nvCxnSpPr>
          <p:cNvPr id="80" name="AutoShape 52"/>
          <p:cNvCxnSpPr>
            <a:cxnSpLocks noChangeShapeType="1"/>
            <a:stCxn id="37" idx="2"/>
            <a:endCxn id="82" idx="2"/>
          </p:cNvCxnSpPr>
          <p:nvPr/>
        </p:nvCxnSpPr>
        <p:spPr bwMode="auto">
          <a:xfrm rot="16200000" flipH="1">
            <a:off x="1370459" y="5363716"/>
            <a:ext cx="2021582" cy="2667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81" name="AutoShape 128"/>
          <p:cNvCxnSpPr>
            <a:cxnSpLocks noChangeShapeType="1"/>
            <a:stCxn id="82" idx="6"/>
            <a:endCxn id="87" idx="1"/>
          </p:cNvCxnSpPr>
          <p:nvPr/>
        </p:nvCxnSpPr>
        <p:spPr bwMode="auto">
          <a:xfrm flipV="1">
            <a:off x="3657600" y="6507095"/>
            <a:ext cx="280999" cy="762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82" name="Oval 125"/>
          <p:cNvSpPr>
            <a:spLocks noChangeArrowheads="1"/>
          </p:cNvSpPr>
          <p:nvPr/>
        </p:nvSpPr>
        <p:spPr bwMode="auto">
          <a:xfrm>
            <a:off x="2514600" y="6375269"/>
            <a:ext cx="1143000" cy="26517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L0 2DRep.1</a:t>
            </a:r>
          </a:p>
        </p:txBody>
      </p:sp>
      <p:cxnSp>
        <p:nvCxnSpPr>
          <p:cNvPr id="83" name="AutoShape 52"/>
          <p:cNvCxnSpPr>
            <a:cxnSpLocks noChangeShapeType="1"/>
            <a:stCxn id="43" idx="2"/>
            <a:endCxn id="86" idx="2"/>
          </p:cNvCxnSpPr>
          <p:nvPr/>
        </p:nvCxnSpPr>
        <p:spPr bwMode="auto">
          <a:xfrm rot="16200000" flipH="1">
            <a:off x="4068819" y="5789555"/>
            <a:ext cx="423118" cy="27400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84" name="Folded Corner 83"/>
          <p:cNvSpPr/>
          <p:nvPr/>
        </p:nvSpPr>
        <p:spPr>
          <a:xfrm>
            <a:off x="3962400" y="6448421"/>
            <a:ext cx="914400" cy="228600"/>
          </a:xfrm>
          <a:prstGeom prst="foldedCorner">
            <a:avLst/>
          </a:prstGeom>
          <a:solidFill>
            <a:schemeClr val="accent3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85" name="AutoShape 128"/>
          <p:cNvCxnSpPr>
            <a:cxnSpLocks noChangeShapeType="1"/>
            <a:stCxn id="86" idx="6"/>
            <a:endCxn id="89" idx="1"/>
          </p:cNvCxnSpPr>
          <p:nvPr/>
        </p:nvCxnSpPr>
        <p:spPr bwMode="auto">
          <a:xfrm>
            <a:off x="5560382" y="6138118"/>
            <a:ext cx="302263" cy="752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86" name="Oval 125"/>
          <p:cNvSpPr>
            <a:spLocks noChangeArrowheads="1"/>
          </p:cNvSpPr>
          <p:nvPr/>
        </p:nvSpPr>
        <p:spPr bwMode="auto">
          <a:xfrm>
            <a:off x="4417382" y="6005530"/>
            <a:ext cx="1143000" cy="26517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L1 2DRep.1</a:t>
            </a:r>
          </a:p>
        </p:txBody>
      </p:sp>
      <p:sp>
        <p:nvSpPr>
          <p:cNvPr id="87" name="Rectangle 126"/>
          <p:cNvSpPr>
            <a:spLocks noChangeArrowheads="1"/>
          </p:cNvSpPr>
          <p:nvPr/>
        </p:nvSpPr>
        <p:spPr bwMode="auto">
          <a:xfrm>
            <a:off x="3938599" y="6394319"/>
            <a:ext cx="838199" cy="225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L0 2D Rep</a:t>
            </a:r>
          </a:p>
        </p:txBody>
      </p:sp>
      <p:sp>
        <p:nvSpPr>
          <p:cNvPr id="88" name="Folded Corner 87"/>
          <p:cNvSpPr/>
          <p:nvPr/>
        </p:nvSpPr>
        <p:spPr>
          <a:xfrm>
            <a:off x="5867400" y="6067420"/>
            <a:ext cx="914400" cy="228601"/>
          </a:xfrm>
          <a:prstGeom prst="foldedCorner">
            <a:avLst/>
          </a:prstGeom>
          <a:solidFill>
            <a:schemeClr val="accent3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9" name="Rectangle 126"/>
          <p:cNvSpPr>
            <a:spLocks noChangeArrowheads="1"/>
          </p:cNvSpPr>
          <p:nvPr/>
        </p:nvSpPr>
        <p:spPr bwMode="auto">
          <a:xfrm>
            <a:off x="5862645" y="6024570"/>
            <a:ext cx="842955" cy="228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9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L1 2D Rep</a:t>
            </a:r>
          </a:p>
        </p:txBody>
      </p:sp>
      <p:cxnSp>
        <p:nvCxnSpPr>
          <p:cNvPr id="90" name="AutoShape 43"/>
          <p:cNvCxnSpPr>
            <a:cxnSpLocks noChangeShapeType="1"/>
            <a:stCxn id="75" idx="5"/>
          </p:cNvCxnSpPr>
          <p:nvPr/>
        </p:nvCxnSpPr>
        <p:spPr bwMode="auto">
          <a:xfrm rot="16200000" flipH="1">
            <a:off x="3670949" y="5266386"/>
            <a:ext cx="501003" cy="853424"/>
          </a:xfrm>
          <a:prstGeom prst="curvedConnector2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grpSp>
        <p:nvGrpSpPr>
          <p:cNvPr id="91" name="Group 236"/>
          <p:cNvGrpSpPr/>
          <p:nvPr/>
        </p:nvGrpSpPr>
        <p:grpSpPr>
          <a:xfrm>
            <a:off x="1939357" y="1366832"/>
            <a:ext cx="4818833" cy="2408602"/>
            <a:chOff x="3142771" y="1009643"/>
            <a:chExt cx="4818833" cy="240860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"/>
            <a:srcRect t="8431" r="83985" b="62776"/>
            <a:stretch>
              <a:fillRect/>
            </a:stretch>
          </p:blipFill>
          <p:spPr bwMode="auto">
            <a:xfrm>
              <a:off x="3142771" y="1009643"/>
              <a:ext cx="1718243" cy="2408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0508" t="11168" r="18082" b="24744"/>
            <a:stretch>
              <a:fillRect/>
            </a:stretch>
          </p:blipFill>
          <p:spPr bwMode="auto">
            <a:xfrm>
              <a:off x="5013414" y="1014411"/>
              <a:ext cx="2948190" cy="2401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4" name="Up-Down Arrow 93"/>
          <p:cNvSpPr/>
          <p:nvPr/>
        </p:nvSpPr>
        <p:spPr>
          <a:xfrm>
            <a:off x="4114800" y="3395659"/>
            <a:ext cx="357190" cy="566741"/>
          </a:xfrm>
          <a:prstGeom prst="upDownArrow">
            <a:avLst>
              <a:gd name="adj1" fmla="val 56667"/>
              <a:gd name="adj2" fmla="val 3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0000" tIns="46800" rIns="36000" bIns="46800" anchor="ctr">
            <a:no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38400" y="4495791"/>
            <a:ext cx="325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P0</a:t>
            </a:r>
            <a:endParaRPr kumimoji="1" lang="en-US" altLang="ja-JP" sz="9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276725" y="5738821"/>
            <a:ext cx="325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P1</a:t>
            </a:r>
            <a:endParaRPr kumimoji="1" lang="en-US" altLang="ja-JP" sz="9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58" name="AutoShape 42"/>
          <p:cNvCxnSpPr>
            <a:cxnSpLocks noChangeShapeType="1"/>
            <a:stCxn id="63" idx="4"/>
            <a:endCxn id="64" idx="5"/>
          </p:cNvCxnSpPr>
          <p:nvPr/>
        </p:nvCxnSpPr>
        <p:spPr bwMode="auto">
          <a:xfrm rot="16200000" flipV="1">
            <a:off x="2700361" y="4711648"/>
            <a:ext cx="146853" cy="1262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 type="diamond" w="med" len="med"/>
            <a:tailEnd type="triangle" w="med" len="med"/>
          </a:ln>
        </p:spPr>
      </p:cxnSp>
      <p:sp>
        <p:nvSpPr>
          <p:cNvPr id="37" name="AutoShape 26"/>
          <p:cNvSpPr>
            <a:spLocks noChangeArrowheads="1"/>
          </p:cNvSpPr>
          <p:nvPr/>
        </p:nvSpPr>
        <p:spPr bwMode="auto">
          <a:xfrm>
            <a:off x="2171700" y="4333875"/>
            <a:ext cx="152400" cy="152400"/>
          </a:xfrm>
          <a:prstGeom prst="diamond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  <p:sp>
        <p:nvSpPr>
          <p:cNvPr id="43" name="AutoShape 26"/>
          <p:cNvSpPr>
            <a:spLocks noChangeArrowheads="1"/>
          </p:cNvSpPr>
          <p:nvPr/>
        </p:nvSpPr>
        <p:spPr bwMode="auto">
          <a:xfrm>
            <a:off x="4067175" y="5562600"/>
            <a:ext cx="152400" cy="152400"/>
          </a:xfrm>
          <a:prstGeom prst="diamond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Extension</a:t>
            </a:r>
            <a:endParaRPr lang="en-US" altLang="ja-JP" sz="16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107"/>
          <p:cNvSpPr>
            <a:spLocks noChangeArrowheads="1"/>
          </p:cNvSpPr>
          <p:nvPr/>
        </p:nvSpPr>
        <p:spPr bwMode="auto">
          <a:xfrm>
            <a:off x="1447800" y="5105400"/>
            <a:ext cx="6400800" cy="1371600"/>
          </a:xfrm>
          <a:prstGeom prst="rect">
            <a:avLst/>
          </a:prstGeom>
          <a:ln>
            <a:solidFill>
              <a:srgbClr val="FFCC00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endParaRPr lang="fr-FR" altLang="ja-JP" sz="900" dirty="0" smtClean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lang="en-US" altLang="ja-JP" sz="900" dirty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VPM application modelers derivation</a:t>
            </a:r>
          </a:p>
        </p:txBody>
      </p:sp>
      <p:sp>
        <p:nvSpPr>
          <p:cNvPr id="113" name="Rectangle 107"/>
          <p:cNvSpPr>
            <a:spLocks noChangeArrowheads="1"/>
          </p:cNvSpPr>
          <p:nvPr/>
        </p:nvSpPr>
        <p:spPr bwMode="auto">
          <a:xfrm>
            <a:off x="1397478" y="3988278"/>
            <a:ext cx="4357702" cy="9906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endParaRPr lang="fr-FR" altLang="ja-JP" sz="600" dirty="0" smtClean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4" name="Rectangle 107"/>
          <p:cNvSpPr>
            <a:spLocks noChangeArrowheads="1"/>
          </p:cNvSpPr>
          <p:nvPr/>
        </p:nvSpPr>
        <p:spPr bwMode="auto">
          <a:xfrm>
            <a:off x="1439174" y="5105400"/>
            <a:ext cx="4453128" cy="1371600"/>
          </a:xfrm>
          <a:prstGeom prst="rect">
            <a:avLst/>
          </a:prstGeom>
          <a:ln w="76200">
            <a:solidFill>
              <a:srgbClr val="FFCC00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endParaRPr lang="fr-FR" altLang="ja-JP" sz="900" dirty="0" smtClean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lang="en-US" altLang="ja-JP" sz="900" dirty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5" name="Rectangle 98"/>
          <p:cNvSpPr>
            <a:spLocks noChangeArrowheads="1"/>
          </p:cNvSpPr>
          <p:nvPr/>
        </p:nvSpPr>
        <p:spPr bwMode="auto">
          <a:xfrm>
            <a:off x="1313827" y="3759677"/>
            <a:ext cx="4503251" cy="1295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01"/>
          <p:cNvSpPr>
            <a:spLocks noChangeArrowheads="1"/>
          </p:cNvSpPr>
          <p:nvPr/>
        </p:nvSpPr>
        <p:spPr bwMode="auto">
          <a:xfrm>
            <a:off x="3586023" y="5812754"/>
            <a:ext cx="623889" cy="2000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Type </a:t>
            </a:r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custo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7" name="Rectangle 102"/>
          <p:cNvSpPr>
            <a:spLocks noChangeArrowheads="1"/>
          </p:cNvSpPr>
          <p:nvPr/>
        </p:nvSpPr>
        <p:spPr bwMode="auto">
          <a:xfrm>
            <a:off x="5080766" y="5812754"/>
            <a:ext cx="752130" cy="2000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Relation </a:t>
            </a:r>
            <a:r>
              <a:rPr kumimoji="1" lang="en-US" altLang="ja-JP" sz="700" i="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custo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8" name="Rectangle 113"/>
          <p:cNvSpPr>
            <a:spLocks noChangeArrowheads="1"/>
          </p:cNvSpPr>
          <p:nvPr/>
        </p:nvSpPr>
        <p:spPr bwMode="auto">
          <a:xfrm>
            <a:off x="2573110" y="4096114"/>
            <a:ext cx="622300" cy="20796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Reference</a:t>
            </a:r>
          </a:p>
        </p:txBody>
      </p:sp>
      <p:sp>
        <p:nvSpPr>
          <p:cNvPr id="119" name="Rectangle 114"/>
          <p:cNvSpPr>
            <a:spLocks noChangeArrowheads="1"/>
          </p:cNvSpPr>
          <p:nvPr/>
        </p:nvSpPr>
        <p:spPr bwMode="auto">
          <a:xfrm>
            <a:off x="1636498" y="4111878"/>
            <a:ext cx="371475" cy="20796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Port</a:t>
            </a:r>
          </a:p>
        </p:txBody>
      </p:sp>
      <p:sp>
        <p:nvSpPr>
          <p:cNvPr id="120" name="Rectangle 115"/>
          <p:cNvSpPr>
            <a:spLocks noChangeArrowheads="1"/>
          </p:cNvSpPr>
          <p:nvPr/>
        </p:nvSpPr>
        <p:spPr bwMode="auto">
          <a:xfrm>
            <a:off x="3557125" y="4089076"/>
            <a:ext cx="681038" cy="20796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Connection</a:t>
            </a:r>
          </a:p>
        </p:txBody>
      </p:sp>
      <p:sp>
        <p:nvSpPr>
          <p:cNvPr id="121" name="Rectangle 116"/>
          <p:cNvSpPr>
            <a:spLocks noChangeArrowheads="1"/>
          </p:cNvSpPr>
          <p:nvPr/>
        </p:nvSpPr>
        <p:spPr bwMode="auto">
          <a:xfrm>
            <a:off x="4801291" y="4096114"/>
            <a:ext cx="524503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Instance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2" name="Rectangle 120"/>
          <p:cNvSpPr>
            <a:spLocks noChangeArrowheads="1"/>
          </p:cNvSpPr>
          <p:nvPr/>
        </p:nvSpPr>
        <p:spPr bwMode="auto">
          <a:xfrm>
            <a:off x="2167047" y="5249946"/>
            <a:ext cx="681597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PLMProdDS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3" name="Rectangle 121"/>
          <p:cNvSpPr>
            <a:spLocks noChangeArrowheads="1"/>
          </p:cNvSpPr>
          <p:nvPr/>
        </p:nvSpPr>
        <p:spPr bwMode="auto">
          <a:xfrm>
            <a:off x="2876314" y="5249946"/>
            <a:ext cx="655949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PLMRepDS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4" name="Rectangle 122"/>
          <p:cNvSpPr>
            <a:spLocks noChangeArrowheads="1"/>
          </p:cNvSpPr>
          <p:nvPr/>
        </p:nvSpPr>
        <p:spPr bwMode="auto">
          <a:xfrm>
            <a:off x="4250718" y="5249946"/>
            <a:ext cx="777778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PLMRefInstDS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5" name="Rectangle 123"/>
          <p:cNvSpPr>
            <a:spLocks noChangeArrowheads="1"/>
          </p:cNvSpPr>
          <p:nvPr/>
        </p:nvSpPr>
        <p:spPr bwMode="auto">
          <a:xfrm>
            <a:off x="5056263" y="5249946"/>
            <a:ext cx="801823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PLMRepInstDS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7" name="Rectangle 137"/>
          <p:cNvSpPr>
            <a:spLocks noChangeArrowheads="1"/>
          </p:cNvSpPr>
          <p:nvPr/>
        </p:nvSpPr>
        <p:spPr bwMode="auto">
          <a:xfrm>
            <a:off x="5867400" y="3759678"/>
            <a:ext cx="2057400" cy="1295400"/>
          </a:xfrm>
          <a:prstGeom prst="rect">
            <a:avLst/>
          </a:prstGeom>
          <a:noFill/>
          <a:ln w="12700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128" name="Text Box 138"/>
          <p:cNvSpPr txBox="1">
            <a:spLocks noChangeArrowheads="1"/>
          </p:cNvSpPr>
          <p:nvPr/>
        </p:nvSpPr>
        <p:spPr bwMode="auto">
          <a:xfrm>
            <a:off x="6040984" y="3759678"/>
            <a:ext cx="1691489" cy="2308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7313" indent="-87313">
              <a:buFontTx/>
              <a:buNone/>
            </a:pPr>
            <a:r>
              <a:rPr lang="en-US" sz="900" dirty="0" err="1" smtClean="0">
                <a:latin typeface="Arial" charset="0"/>
                <a:ea typeface="ＭＳ Ｐゴシック" pitchFamily="50" charset="-128"/>
              </a:rPr>
              <a:t>xBOM</a:t>
            </a:r>
            <a:r>
              <a:rPr lang="en-US" sz="900" dirty="0" smtClean="0">
                <a:latin typeface="Arial" charset="0"/>
                <a:ea typeface="ＭＳ Ｐゴシック" pitchFamily="50" charset="-128"/>
              </a:rPr>
              <a:t> / Governance Centrals</a:t>
            </a:r>
            <a:endParaRPr lang="en-US" sz="900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36" name="Rectangle 122"/>
          <p:cNvSpPr>
            <a:spLocks noChangeArrowheads="1"/>
          </p:cNvSpPr>
          <p:nvPr/>
        </p:nvSpPr>
        <p:spPr bwMode="auto">
          <a:xfrm>
            <a:off x="3564918" y="5249174"/>
            <a:ext cx="655950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PLMConDS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37" name="Rectangle 122"/>
          <p:cNvSpPr>
            <a:spLocks noChangeArrowheads="1"/>
          </p:cNvSpPr>
          <p:nvPr/>
        </p:nvSpPr>
        <p:spPr bwMode="auto">
          <a:xfrm>
            <a:off x="1485693" y="5249174"/>
            <a:ext cx="657552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PLMPortDS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38" name="Text Box 111"/>
          <p:cNvSpPr txBox="1">
            <a:spLocks noChangeArrowheads="1"/>
          </p:cNvSpPr>
          <p:nvPr/>
        </p:nvSpPr>
        <p:spPr bwMode="auto">
          <a:xfrm>
            <a:off x="381000" y="4293078"/>
            <a:ext cx="838200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ja-JP" sz="900" dirty="0" smtClean="0">
                <a:latin typeface="Arial" charset="0"/>
                <a:ea typeface="ＭＳ Ｐゴシック" pitchFamily="50" charset="-128"/>
              </a:rPr>
              <a:t>Core Modeling</a:t>
            </a:r>
            <a:endParaRPr lang="en-US" altLang="ja-JP" sz="900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39" name="Text Box 111"/>
          <p:cNvSpPr txBox="1">
            <a:spLocks noChangeArrowheads="1"/>
          </p:cNvSpPr>
          <p:nvPr/>
        </p:nvSpPr>
        <p:spPr bwMode="auto">
          <a:xfrm>
            <a:off x="381000" y="5515206"/>
            <a:ext cx="914400" cy="369332"/>
          </a:xfrm>
          <a:prstGeom prst="rect">
            <a:avLst/>
          </a:prstGeom>
          <a:ln>
            <a:solidFill>
              <a:srgbClr val="FFCC00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ja-JP" sz="900" dirty="0" smtClean="0">
                <a:latin typeface="Arial" charset="0"/>
                <a:ea typeface="ＭＳ Ｐゴシック" pitchFamily="50" charset="-128"/>
              </a:rPr>
              <a:t>Model Customization</a:t>
            </a:r>
            <a:endParaRPr lang="en-US" altLang="ja-JP" sz="900" dirty="0"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40" name="Straight Arrow Connector 139"/>
          <p:cNvCxnSpPr>
            <a:stCxn id="137" idx="0"/>
            <a:endCxn id="169" idx="3"/>
          </p:cNvCxnSpPr>
          <p:nvPr/>
        </p:nvCxnSpPr>
        <p:spPr>
          <a:xfrm rot="16200000" flipV="1">
            <a:off x="1639068" y="5073772"/>
            <a:ext cx="346497" cy="43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6" idx="0"/>
            <a:endCxn id="171" idx="3"/>
          </p:cNvCxnSpPr>
          <p:nvPr/>
        </p:nvCxnSpPr>
        <p:spPr>
          <a:xfrm rot="16200000" flipV="1">
            <a:off x="3710880" y="5067161"/>
            <a:ext cx="360673" cy="33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170" idx="3"/>
            <a:endCxn id="167" idx="0"/>
          </p:cNvCxnSpPr>
          <p:nvPr/>
        </p:nvCxnSpPr>
        <p:spPr>
          <a:xfrm rot="5400000">
            <a:off x="2620028" y="4304939"/>
            <a:ext cx="146107" cy="388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170" idx="3"/>
            <a:endCxn id="168" idx="0"/>
          </p:cNvCxnSpPr>
          <p:nvPr/>
        </p:nvCxnSpPr>
        <p:spPr>
          <a:xfrm rot="16200000" flipH="1">
            <a:off x="2970112" y="4342868"/>
            <a:ext cx="146107" cy="31215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>
            <a:stCxn id="172" idx="3"/>
            <a:endCxn id="176" idx="0"/>
          </p:cNvCxnSpPr>
          <p:nvPr/>
        </p:nvCxnSpPr>
        <p:spPr>
          <a:xfrm rot="16200000" flipH="1">
            <a:off x="5192608" y="4289475"/>
            <a:ext cx="150208" cy="4057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72" idx="3"/>
            <a:endCxn id="175" idx="0"/>
          </p:cNvCxnSpPr>
          <p:nvPr/>
        </p:nvCxnSpPr>
        <p:spPr>
          <a:xfrm rot="5400000">
            <a:off x="4782693" y="4285352"/>
            <a:ext cx="150208" cy="4140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 Box 180"/>
          <p:cNvSpPr txBox="1">
            <a:spLocks noChangeArrowheads="1"/>
          </p:cNvSpPr>
          <p:nvPr/>
        </p:nvSpPr>
        <p:spPr bwMode="auto">
          <a:xfrm>
            <a:off x="5943600" y="3988278"/>
            <a:ext cx="1414564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fr-FR" altLang="ja-JP" sz="600" dirty="0" smtClean="0">
                <a:latin typeface="Arial" charset="0"/>
                <a:ea typeface="ＭＳ Ｐゴシック" pitchFamily="50" charset="-128"/>
              </a:rPr>
              <a:t>Eng</a:t>
            </a:r>
          </a:p>
          <a:p>
            <a:pPr algn="ctr"/>
            <a:r>
              <a:rPr lang="fr-FR" altLang="ja-JP" sz="600" dirty="0" smtClean="0">
                <a:latin typeface="Arial" charset="0"/>
                <a:ea typeface="ＭＳ Ｐゴシック" pitchFamily="50" charset="-128"/>
              </a:rPr>
              <a:t>Central</a:t>
            </a: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en-US" altLang="ja-JP" sz="600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47" name="Rectangle 116"/>
          <p:cNvSpPr>
            <a:spLocks noChangeArrowheads="1"/>
          </p:cNvSpPr>
          <p:nvPr/>
        </p:nvSpPr>
        <p:spPr bwMode="auto">
          <a:xfrm>
            <a:off x="6458586" y="5249174"/>
            <a:ext cx="572594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EBOMDS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48" name="Rectangle 116"/>
          <p:cNvSpPr>
            <a:spLocks noChangeArrowheads="1"/>
          </p:cNvSpPr>
          <p:nvPr/>
        </p:nvSpPr>
        <p:spPr bwMode="auto">
          <a:xfrm>
            <a:off x="5940506" y="5249174"/>
            <a:ext cx="473207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PartDS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49" name="Rectangle 116"/>
          <p:cNvSpPr>
            <a:spLocks noChangeArrowheads="1"/>
          </p:cNvSpPr>
          <p:nvPr/>
        </p:nvSpPr>
        <p:spPr bwMode="auto">
          <a:xfrm>
            <a:off x="7078140" y="5249174"/>
            <a:ext cx="274435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…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50" name="Text Box 180"/>
          <p:cNvSpPr txBox="1">
            <a:spLocks noChangeArrowheads="1"/>
          </p:cNvSpPr>
          <p:nvPr/>
        </p:nvSpPr>
        <p:spPr bwMode="auto">
          <a:xfrm>
            <a:off x="7424055" y="3988278"/>
            <a:ext cx="457200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fr-FR" altLang="ja-JP" sz="600" dirty="0" smtClean="0">
                <a:latin typeface="Arial" charset="0"/>
                <a:ea typeface="ＭＳ Ｐゴシック" pitchFamily="50" charset="-128"/>
              </a:rPr>
              <a:t>xxx Central</a:t>
            </a: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fr-FR" altLang="ja-JP" sz="600" dirty="0" smtClean="0">
              <a:latin typeface="Arial" charset="0"/>
              <a:ea typeface="ＭＳ Ｐゴシック" pitchFamily="50" charset="-128"/>
            </a:endParaRPr>
          </a:p>
          <a:p>
            <a:pPr algn="ctr"/>
            <a:endParaRPr lang="en-US" altLang="ja-JP" sz="600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51" name="Rectangle 116"/>
          <p:cNvSpPr>
            <a:spLocks noChangeArrowheads="1"/>
          </p:cNvSpPr>
          <p:nvPr/>
        </p:nvSpPr>
        <p:spPr bwMode="auto">
          <a:xfrm>
            <a:off x="7530620" y="4561950"/>
            <a:ext cx="274435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…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52" name="AutoShape 127"/>
          <p:cNvCxnSpPr>
            <a:cxnSpLocks noChangeShapeType="1"/>
            <a:stCxn id="137" idx="2"/>
            <a:endCxn id="116" idx="0"/>
          </p:cNvCxnSpPr>
          <p:nvPr/>
        </p:nvCxnSpPr>
        <p:spPr bwMode="auto">
          <a:xfrm rot="16200000" flipH="1">
            <a:off x="2674456" y="4589241"/>
            <a:ext cx="363525" cy="208349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3" name="AutoShape 127"/>
          <p:cNvCxnSpPr>
            <a:cxnSpLocks noChangeShapeType="1"/>
            <a:stCxn id="122" idx="2"/>
            <a:endCxn id="116" idx="0"/>
          </p:cNvCxnSpPr>
          <p:nvPr/>
        </p:nvCxnSpPr>
        <p:spPr bwMode="auto">
          <a:xfrm rot="16200000" flipH="1">
            <a:off x="3021531" y="4936316"/>
            <a:ext cx="362753" cy="139012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4" name="AutoShape 127"/>
          <p:cNvCxnSpPr>
            <a:cxnSpLocks noChangeShapeType="1"/>
            <a:stCxn id="123" idx="2"/>
            <a:endCxn id="116" idx="0"/>
          </p:cNvCxnSpPr>
          <p:nvPr/>
        </p:nvCxnSpPr>
        <p:spPr bwMode="auto">
          <a:xfrm rot="16200000" flipH="1">
            <a:off x="3369752" y="5284537"/>
            <a:ext cx="362753" cy="69367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5" name="AutoShape 127"/>
          <p:cNvCxnSpPr>
            <a:cxnSpLocks noChangeShapeType="1"/>
            <a:stCxn id="136" idx="2"/>
            <a:endCxn id="116" idx="0"/>
          </p:cNvCxnSpPr>
          <p:nvPr/>
        </p:nvCxnSpPr>
        <p:spPr bwMode="auto">
          <a:xfrm rot="16200000" flipH="1">
            <a:off x="3713668" y="5628453"/>
            <a:ext cx="363525" cy="507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6" name="AutoShape 127"/>
          <p:cNvCxnSpPr>
            <a:cxnSpLocks noChangeShapeType="1"/>
            <a:stCxn id="124" idx="2"/>
            <a:endCxn id="117" idx="0"/>
          </p:cNvCxnSpPr>
          <p:nvPr/>
        </p:nvCxnSpPr>
        <p:spPr bwMode="auto">
          <a:xfrm rot="16200000" flipH="1">
            <a:off x="4866843" y="5222765"/>
            <a:ext cx="362753" cy="817224"/>
          </a:xfrm>
          <a:prstGeom prst="bentConnector3">
            <a:avLst>
              <a:gd name="adj1" fmla="val 69024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7" name="AutoShape 127"/>
          <p:cNvCxnSpPr>
            <a:cxnSpLocks noChangeShapeType="1"/>
            <a:stCxn id="125" idx="2"/>
            <a:endCxn id="117" idx="0"/>
          </p:cNvCxnSpPr>
          <p:nvPr/>
        </p:nvCxnSpPr>
        <p:spPr bwMode="auto">
          <a:xfrm rot="5400000">
            <a:off x="5275627" y="5631205"/>
            <a:ext cx="362753" cy="34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8" name="AutoShape 127"/>
          <p:cNvCxnSpPr>
            <a:cxnSpLocks noChangeShapeType="1"/>
            <a:stCxn id="147" idx="2"/>
            <a:endCxn id="117" idx="0"/>
          </p:cNvCxnSpPr>
          <p:nvPr/>
        </p:nvCxnSpPr>
        <p:spPr bwMode="auto">
          <a:xfrm rot="5400000">
            <a:off x="5919095" y="4986965"/>
            <a:ext cx="363525" cy="1288052"/>
          </a:xfrm>
          <a:prstGeom prst="bentConnector3">
            <a:avLst>
              <a:gd name="adj1" fmla="val 69349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6" name="Rectangle 116"/>
          <p:cNvSpPr>
            <a:spLocks noChangeArrowheads="1"/>
          </p:cNvSpPr>
          <p:nvPr/>
        </p:nvSpPr>
        <p:spPr bwMode="auto">
          <a:xfrm>
            <a:off x="1635972" y="4582060"/>
            <a:ext cx="349776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Port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67" name="Rectangle 116"/>
          <p:cNvSpPr>
            <a:spLocks noChangeArrowheads="1"/>
          </p:cNvSpPr>
          <p:nvPr/>
        </p:nvSpPr>
        <p:spPr bwMode="auto">
          <a:xfrm>
            <a:off x="2337009" y="4572000"/>
            <a:ext cx="324128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Ref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68" name="Rectangle 116"/>
          <p:cNvSpPr>
            <a:spLocks noChangeArrowheads="1"/>
          </p:cNvSpPr>
          <p:nvPr/>
        </p:nvSpPr>
        <p:spPr bwMode="auto">
          <a:xfrm>
            <a:off x="3025156" y="4572000"/>
            <a:ext cx="348173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Rep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69" name="AutoShape 108"/>
          <p:cNvSpPr>
            <a:spLocks noChangeArrowheads="1"/>
          </p:cNvSpPr>
          <p:nvPr/>
        </p:nvSpPr>
        <p:spPr bwMode="auto">
          <a:xfrm rot="10800000" flipV="1">
            <a:off x="1702212" y="4759802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AutoShape 108"/>
          <p:cNvSpPr>
            <a:spLocks noChangeArrowheads="1"/>
          </p:cNvSpPr>
          <p:nvPr/>
        </p:nvSpPr>
        <p:spPr bwMode="auto">
          <a:xfrm rot="10800000" flipV="1">
            <a:off x="2779138" y="428301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AutoShape 108"/>
          <p:cNvSpPr>
            <a:spLocks noChangeArrowheads="1"/>
          </p:cNvSpPr>
          <p:nvPr/>
        </p:nvSpPr>
        <p:spPr bwMode="auto">
          <a:xfrm rot="10800000" flipV="1">
            <a:off x="3781589" y="4745626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AutoShape 109"/>
          <p:cNvSpPr>
            <a:spLocks noChangeArrowheads="1"/>
          </p:cNvSpPr>
          <p:nvPr/>
        </p:nvSpPr>
        <p:spPr bwMode="auto">
          <a:xfrm rot="10800000" flipV="1">
            <a:off x="4956866" y="4274392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AutoShape 108"/>
          <p:cNvSpPr>
            <a:spLocks noChangeArrowheads="1"/>
          </p:cNvSpPr>
          <p:nvPr/>
        </p:nvSpPr>
        <p:spPr bwMode="auto">
          <a:xfrm rot="10800000" flipV="1">
            <a:off x="1706826" y="4291644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AutoShape 108"/>
          <p:cNvSpPr>
            <a:spLocks noChangeArrowheads="1"/>
          </p:cNvSpPr>
          <p:nvPr/>
        </p:nvSpPr>
        <p:spPr bwMode="auto">
          <a:xfrm rot="10800000" flipV="1">
            <a:off x="3784976" y="4275826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116"/>
          <p:cNvSpPr>
            <a:spLocks noChangeArrowheads="1"/>
          </p:cNvSpPr>
          <p:nvPr/>
        </p:nvSpPr>
        <p:spPr bwMode="auto">
          <a:xfrm>
            <a:off x="4402952" y="4567475"/>
            <a:ext cx="495650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Ref Inst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76" name="Rectangle 116"/>
          <p:cNvSpPr>
            <a:spLocks noChangeArrowheads="1"/>
          </p:cNvSpPr>
          <p:nvPr/>
        </p:nvSpPr>
        <p:spPr bwMode="auto">
          <a:xfrm>
            <a:off x="5210761" y="4567475"/>
            <a:ext cx="519694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Rep Inst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77" name="Rectangle 116"/>
          <p:cNvSpPr>
            <a:spLocks noChangeArrowheads="1"/>
          </p:cNvSpPr>
          <p:nvPr/>
        </p:nvSpPr>
        <p:spPr bwMode="auto">
          <a:xfrm>
            <a:off x="3572392" y="4564808"/>
            <a:ext cx="636713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Connection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78" name="Straight Arrow Connector 177"/>
          <p:cNvCxnSpPr>
            <a:stCxn id="177" idx="0"/>
            <a:endCxn id="174" idx="3"/>
          </p:cNvCxnSpPr>
          <p:nvPr/>
        </p:nvCxnSpPr>
        <p:spPr>
          <a:xfrm rot="5400000" flipH="1" flipV="1">
            <a:off x="3818784" y="4490667"/>
            <a:ext cx="146107" cy="21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6" idx="0"/>
            <a:endCxn id="173" idx="3"/>
          </p:cNvCxnSpPr>
          <p:nvPr/>
        </p:nvCxnSpPr>
        <p:spPr>
          <a:xfrm rot="5400000" flipH="1" flipV="1">
            <a:off x="1739048" y="4506332"/>
            <a:ext cx="147541" cy="39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3" idx="0"/>
            <a:endCxn id="181" idx="3"/>
          </p:cNvCxnSpPr>
          <p:nvPr/>
        </p:nvCxnSpPr>
        <p:spPr>
          <a:xfrm rot="16200000" flipV="1">
            <a:off x="3024089" y="5069745"/>
            <a:ext cx="356793" cy="360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AutoShape 108"/>
          <p:cNvSpPr>
            <a:spLocks noChangeArrowheads="1"/>
          </p:cNvSpPr>
          <p:nvPr/>
        </p:nvSpPr>
        <p:spPr bwMode="auto">
          <a:xfrm rot="10800000" flipV="1">
            <a:off x="3092730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2" name="Straight Arrow Connector 181"/>
          <p:cNvCxnSpPr>
            <a:stCxn id="122" idx="0"/>
            <a:endCxn id="183" idx="3"/>
          </p:cNvCxnSpPr>
          <p:nvPr/>
        </p:nvCxnSpPr>
        <p:spPr>
          <a:xfrm rot="16200000" flipV="1">
            <a:off x="2327481" y="5069580"/>
            <a:ext cx="356793" cy="393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AutoShape 108"/>
          <p:cNvSpPr>
            <a:spLocks noChangeArrowheads="1"/>
          </p:cNvSpPr>
          <p:nvPr/>
        </p:nvSpPr>
        <p:spPr bwMode="auto">
          <a:xfrm rot="10800000" flipV="1">
            <a:off x="2395957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4" name="Straight Arrow Connector 183"/>
          <p:cNvCxnSpPr>
            <a:stCxn id="124" idx="0"/>
            <a:endCxn id="185" idx="3"/>
          </p:cNvCxnSpPr>
          <p:nvPr/>
        </p:nvCxnSpPr>
        <p:spPr>
          <a:xfrm rot="16200000" flipV="1">
            <a:off x="4460837" y="5071175"/>
            <a:ext cx="356793" cy="74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AutoShape 108"/>
          <p:cNvSpPr>
            <a:spLocks noChangeArrowheads="1"/>
          </p:cNvSpPr>
          <p:nvPr/>
        </p:nvSpPr>
        <p:spPr bwMode="auto">
          <a:xfrm rot="10800000" flipV="1">
            <a:off x="4530908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6" name="Straight Arrow Connector 185"/>
          <p:cNvCxnSpPr>
            <a:stCxn id="125" idx="0"/>
            <a:endCxn id="187" idx="3"/>
          </p:cNvCxnSpPr>
          <p:nvPr/>
        </p:nvCxnSpPr>
        <p:spPr>
          <a:xfrm rot="16200000" flipV="1">
            <a:off x="5277121" y="5069892"/>
            <a:ext cx="356793" cy="33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utoShape 108"/>
          <p:cNvSpPr>
            <a:spLocks noChangeArrowheads="1"/>
          </p:cNvSpPr>
          <p:nvPr/>
        </p:nvSpPr>
        <p:spPr bwMode="auto">
          <a:xfrm rot="10800000" flipV="1">
            <a:off x="5345909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116"/>
          <p:cNvSpPr>
            <a:spLocks noChangeArrowheads="1"/>
          </p:cNvSpPr>
          <p:nvPr/>
        </p:nvSpPr>
        <p:spPr bwMode="auto">
          <a:xfrm>
            <a:off x="6518696" y="4554748"/>
            <a:ext cx="449162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EBOM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89" name="Rectangle 116"/>
          <p:cNvSpPr>
            <a:spLocks noChangeArrowheads="1"/>
          </p:cNvSpPr>
          <p:nvPr/>
        </p:nvSpPr>
        <p:spPr bwMode="auto">
          <a:xfrm>
            <a:off x="6000450" y="4554748"/>
            <a:ext cx="349775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Part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90" name="Rectangle 116"/>
          <p:cNvSpPr>
            <a:spLocks noChangeArrowheads="1"/>
          </p:cNvSpPr>
          <p:nvPr/>
        </p:nvSpPr>
        <p:spPr bwMode="auto">
          <a:xfrm>
            <a:off x="7060888" y="4554748"/>
            <a:ext cx="274435" cy="20005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…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91" name="Text Box 138"/>
          <p:cNvSpPr txBox="1">
            <a:spLocks noChangeArrowheads="1"/>
          </p:cNvSpPr>
          <p:nvPr/>
        </p:nvSpPr>
        <p:spPr bwMode="auto">
          <a:xfrm>
            <a:off x="3124200" y="3757446"/>
            <a:ext cx="838691" cy="2308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7313" indent="-87313">
              <a:buFontTx/>
              <a:buNone/>
            </a:pPr>
            <a:r>
              <a:rPr lang="en-US" sz="900" dirty="0" smtClean="0">
                <a:latin typeface="Arial" charset="0"/>
                <a:ea typeface="ＭＳ Ｐゴシック" pitchFamily="50" charset="-128"/>
              </a:rPr>
              <a:t>VPM Central</a:t>
            </a:r>
            <a:endParaRPr lang="en-US" sz="900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92" name="AutoShape 108"/>
          <p:cNvSpPr>
            <a:spLocks noChangeArrowheads="1"/>
          </p:cNvSpPr>
          <p:nvPr/>
        </p:nvSpPr>
        <p:spPr bwMode="auto">
          <a:xfrm rot="10800000" flipV="1">
            <a:off x="6629400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AutoShape 108"/>
          <p:cNvSpPr>
            <a:spLocks noChangeArrowheads="1"/>
          </p:cNvSpPr>
          <p:nvPr/>
        </p:nvSpPr>
        <p:spPr bwMode="auto">
          <a:xfrm rot="10800000" flipV="1">
            <a:off x="6060832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AutoShape 108"/>
          <p:cNvSpPr>
            <a:spLocks noChangeArrowheads="1"/>
          </p:cNvSpPr>
          <p:nvPr/>
        </p:nvSpPr>
        <p:spPr bwMode="auto">
          <a:xfrm rot="10800000" flipV="1">
            <a:off x="7095392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AutoShape 108"/>
          <p:cNvSpPr>
            <a:spLocks noChangeArrowheads="1"/>
          </p:cNvSpPr>
          <p:nvPr/>
        </p:nvSpPr>
        <p:spPr bwMode="auto">
          <a:xfrm rot="10800000" flipV="1">
            <a:off x="7543800" y="4750278"/>
            <a:ext cx="215900" cy="14287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6"/>
          <p:cNvSpPr>
            <a:spLocks noChangeArrowheads="1"/>
          </p:cNvSpPr>
          <p:nvPr/>
        </p:nvSpPr>
        <p:spPr bwMode="auto">
          <a:xfrm>
            <a:off x="7526548" y="5249174"/>
            <a:ext cx="274435" cy="2000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buFontTx/>
              <a:buNone/>
            </a:pPr>
            <a:r>
              <a:rPr kumimoji="1" lang="en-US" altLang="ja-JP" sz="700" i="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…</a:t>
            </a:r>
            <a:endParaRPr kumimoji="1" lang="en-US" altLang="ja-JP" sz="700" i="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97" name="Straight Arrow Connector 196"/>
          <p:cNvCxnSpPr>
            <a:stCxn id="196" idx="0"/>
            <a:endCxn id="195" idx="3"/>
          </p:cNvCxnSpPr>
          <p:nvPr/>
        </p:nvCxnSpPr>
        <p:spPr>
          <a:xfrm rot="16200000" flipV="1">
            <a:off x="7479748" y="5065156"/>
            <a:ext cx="356021" cy="120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49" idx="0"/>
            <a:endCxn id="194" idx="3"/>
          </p:cNvCxnSpPr>
          <p:nvPr/>
        </p:nvCxnSpPr>
        <p:spPr>
          <a:xfrm rot="16200000" flipV="1">
            <a:off x="7031340" y="5065156"/>
            <a:ext cx="356021" cy="120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47" idx="0"/>
            <a:endCxn id="192" idx="3"/>
          </p:cNvCxnSpPr>
          <p:nvPr/>
        </p:nvCxnSpPr>
        <p:spPr>
          <a:xfrm rot="16200000" flipV="1">
            <a:off x="6563107" y="5067397"/>
            <a:ext cx="356021" cy="75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48" idx="0"/>
            <a:endCxn id="193" idx="3"/>
          </p:cNvCxnSpPr>
          <p:nvPr/>
        </p:nvCxnSpPr>
        <p:spPr>
          <a:xfrm rot="16200000" flipV="1">
            <a:off x="5994936" y="5067000"/>
            <a:ext cx="356021" cy="83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AutoShape 127"/>
          <p:cNvCxnSpPr>
            <a:cxnSpLocks noChangeShapeType="1"/>
            <a:stCxn id="148" idx="2"/>
            <a:endCxn id="116" idx="0"/>
          </p:cNvCxnSpPr>
          <p:nvPr/>
        </p:nvCxnSpPr>
        <p:spPr bwMode="auto">
          <a:xfrm rot="5400000">
            <a:off x="4855777" y="4491420"/>
            <a:ext cx="363525" cy="227914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84" name="Picture 146" descr="Image Ae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543175"/>
            <a:ext cx="1393825" cy="1114425"/>
          </a:xfrm>
          <a:prstGeom prst="rect">
            <a:avLst/>
          </a:prstGeom>
          <a:noFill/>
        </p:spPr>
      </p:pic>
      <p:pic>
        <p:nvPicPr>
          <p:cNvPr id="85" name="Manager co-review.avi">
            <a:hlinkClick r:id="" action="ppaction://media"/>
          </p:cNvPr>
          <p:cNvPicPr/>
          <p:nvPr>
            <a:videoFile r:link="rId1"/>
          </p:nvPr>
        </p:nvPicPr>
        <p:blipFill>
          <a:blip r:embed="rId4" cstate="print"/>
          <a:srcRect t="2916" b="2986"/>
          <a:stretch>
            <a:fillRect/>
          </a:stretch>
        </p:blipFill>
        <p:spPr bwMode="auto">
          <a:xfrm>
            <a:off x="3028950" y="2527300"/>
            <a:ext cx="145573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148" descr="Simulia"/>
          <p:cNvPicPr>
            <a:picLocks noChangeAspect="1" noChangeArrowheads="1"/>
          </p:cNvPicPr>
          <p:nvPr/>
        </p:nvPicPr>
        <p:blipFill>
          <a:blip r:embed="rId5" cstate="print"/>
          <a:srcRect l="9843" t="11604" r="10403" b="5745"/>
          <a:stretch>
            <a:fillRect/>
          </a:stretch>
        </p:blipFill>
        <p:spPr bwMode="auto">
          <a:xfrm>
            <a:off x="4729163" y="2524125"/>
            <a:ext cx="1366837" cy="1133475"/>
          </a:xfrm>
          <a:prstGeom prst="rect">
            <a:avLst/>
          </a:prstGeom>
          <a:noFill/>
        </p:spPr>
      </p:pic>
      <p:sp>
        <p:nvSpPr>
          <p:cNvPr id="93" name="Title 1"/>
          <p:cNvSpPr>
            <a:spLocks noGrp="1"/>
          </p:cNvSpPr>
          <p:nvPr>
            <p:ph type="title"/>
          </p:nvPr>
        </p:nvSpPr>
        <p:spPr>
          <a:xfrm>
            <a:off x="685800" y="264112"/>
            <a:ext cx="84582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en-US" dirty="0"/>
          </a:p>
        </p:txBody>
      </p:sp>
      <p:pic>
        <p:nvPicPr>
          <p:cNvPr id="95" name="Picture 9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1981200"/>
            <a:ext cx="449036" cy="457200"/>
          </a:xfrm>
          <a:prstGeom prst="rect">
            <a:avLst/>
          </a:prstGeom>
          <a:noFill/>
        </p:spPr>
      </p:pic>
      <p:pic>
        <p:nvPicPr>
          <p:cNvPr id="96" name="Picture 9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0" y="1981200"/>
            <a:ext cx="419100" cy="457200"/>
          </a:xfrm>
          <a:prstGeom prst="rect">
            <a:avLst/>
          </a:prstGeom>
          <a:noFill/>
        </p:spPr>
      </p:pic>
      <p:pic>
        <p:nvPicPr>
          <p:cNvPr id="97" name="Picture 9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05600" y="1981200"/>
            <a:ext cx="398554" cy="457200"/>
          </a:xfrm>
          <a:prstGeom prst="rect">
            <a:avLst/>
          </a:prstGeom>
          <a:noFill/>
        </p:spPr>
      </p:pic>
      <p:pic>
        <p:nvPicPr>
          <p:cNvPr id="98" name="Picture 9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9082" y="1981200"/>
            <a:ext cx="453118" cy="4572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2514600"/>
            <a:ext cx="14217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0" name="Rectangle 101"/>
          <p:cNvSpPr>
            <a:spLocks noChangeArrowheads="1"/>
          </p:cNvSpPr>
          <p:nvPr/>
        </p:nvSpPr>
        <p:spPr bwMode="auto">
          <a:xfrm>
            <a:off x="4267200" y="6172200"/>
            <a:ext cx="760144" cy="2000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kumimoji="1" lang="en-US" altLang="ja-JP" sz="7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Attribute </a:t>
            </a:r>
            <a:r>
              <a:rPr kumimoji="1" lang="en-US" altLang="ja-JP" sz="700" dirty="0" err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custo</a:t>
            </a:r>
            <a:endParaRPr kumimoji="1" lang="en-US" altLang="ja-JP" sz="700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02" name="Curved Connector 101"/>
          <p:cNvCxnSpPr>
            <a:stCxn id="137" idx="2"/>
            <a:endCxn id="100" idx="1"/>
          </p:cNvCxnSpPr>
          <p:nvPr/>
        </p:nvCxnSpPr>
        <p:spPr>
          <a:xfrm rot="16200000" flipH="1">
            <a:off x="2629335" y="4634362"/>
            <a:ext cx="822999" cy="24527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1"/>
          <p:cNvCxnSpPr>
            <a:stCxn id="122" idx="2"/>
            <a:endCxn id="100" idx="1"/>
          </p:cNvCxnSpPr>
          <p:nvPr/>
        </p:nvCxnSpPr>
        <p:spPr>
          <a:xfrm rot="16200000" flipH="1">
            <a:off x="2976410" y="4981437"/>
            <a:ext cx="822227" cy="175935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1"/>
          <p:cNvCxnSpPr>
            <a:stCxn id="123" idx="2"/>
            <a:endCxn id="100" idx="1"/>
          </p:cNvCxnSpPr>
          <p:nvPr/>
        </p:nvCxnSpPr>
        <p:spPr>
          <a:xfrm rot="16200000" flipH="1">
            <a:off x="3324631" y="5329658"/>
            <a:ext cx="822227" cy="106291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1"/>
          <p:cNvCxnSpPr>
            <a:stCxn id="136" idx="2"/>
            <a:endCxn id="100" idx="1"/>
          </p:cNvCxnSpPr>
          <p:nvPr/>
        </p:nvCxnSpPr>
        <p:spPr>
          <a:xfrm rot="16200000" flipH="1">
            <a:off x="3668547" y="5673574"/>
            <a:ext cx="822999" cy="37430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01"/>
          <p:cNvCxnSpPr>
            <a:stCxn id="124" idx="2"/>
            <a:endCxn id="100" idx="0"/>
          </p:cNvCxnSpPr>
          <p:nvPr/>
        </p:nvCxnSpPr>
        <p:spPr>
          <a:xfrm rot="16200000" flipH="1">
            <a:off x="4282340" y="5807267"/>
            <a:ext cx="722199" cy="76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urved Connector 101"/>
          <p:cNvCxnSpPr>
            <a:stCxn id="125" idx="2"/>
            <a:endCxn id="100" idx="3"/>
          </p:cNvCxnSpPr>
          <p:nvPr/>
        </p:nvCxnSpPr>
        <p:spPr>
          <a:xfrm rot="5400000">
            <a:off x="4831147" y="5646199"/>
            <a:ext cx="822227" cy="4298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01"/>
          <p:cNvCxnSpPr>
            <a:stCxn id="148" idx="2"/>
            <a:endCxn id="100" idx="3"/>
          </p:cNvCxnSpPr>
          <p:nvPr/>
        </p:nvCxnSpPr>
        <p:spPr>
          <a:xfrm rot="5400000">
            <a:off x="5190728" y="5285845"/>
            <a:ext cx="822999" cy="114976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01"/>
          <p:cNvCxnSpPr>
            <a:stCxn id="147" idx="2"/>
            <a:endCxn id="100" idx="3"/>
          </p:cNvCxnSpPr>
          <p:nvPr/>
        </p:nvCxnSpPr>
        <p:spPr>
          <a:xfrm rot="5400000">
            <a:off x="5474615" y="5001959"/>
            <a:ext cx="822999" cy="171753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28" y="990600"/>
            <a:ext cx="8229600" cy="4525963"/>
          </a:xfrm>
        </p:spPr>
        <p:txBody>
          <a:bodyPr/>
          <a:lstStyle/>
          <a:p>
            <a:r>
              <a:rPr lang="en-US" dirty="0" smtClean="0"/>
              <a:t>Customizable modelers: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034" y="2223854"/>
            <a:ext cx="470185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1385654"/>
            <a:ext cx="3638905" cy="249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138254"/>
            <a:ext cx="3863241" cy="265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429000" y="4662254"/>
            <a:ext cx="4953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4054642" y="2572770"/>
            <a:ext cx="4953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6934200" y="4421623"/>
            <a:ext cx="4953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2145" y="1056501"/>
            <a:ext cx="3496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rgbClr val="FF0000"/>
                </a:solidFill>
              </a:rPr>
              <a:t>&lt;install CAA path&gt;\CAADoc\Doc\online\DSDoc.htm</a:t>
            </a:r>
            <a:endParaRPr 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Step-by-Step</a:t>
            </a:r>
            <a:endParaRPr lang="en-US" dirty="0"/>
          </a:p>
        </p:txBody>
      </p:sp>
      <p:pic>
        <p:nvPicPr>
          <p:cNvPr id="4" name="Picture 2" descr="CATBg_ScreensProcess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EEC6"/>
              </a:clrFrom>
              <a:clrTo>
                <a:srgbClr val="FDEEC6">
                  <a:alpha val="0"/>
                </a:srgbClr>
              </a:clrTo>
            </a:clrChange>
          </a:blip>
          <a:srcRect l="3589" t="3600" r="6059" b="6053"/>
          <a:stretch>
            <a:fillRect/>
          </a:stretch>
        </p:blipFill>
        <p:spPr bwMode="auto">
          <a:xfrm>
            <a:off x="701675" y="1484312"/>
            <a:ext cx="7924800" cy="477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65413" y="1673225"/>
            <a:ext cx="22875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36000" bIns="4680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solidFill>
                  <a:srgbClr val="000099"/>
                </a:solidFill>
              </a:rPr>
              <a:t>Customization Environment Development</a:t>
            </a:r>
            <a:endParaRPr lang="en-GB" sz="1600" b="1" dirty="0">
              <a:solidFill>
                <a:srgbClr val="000099"/>
              </a:solidFill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667000" y="1905000"/>
            <a:ext cx="487362" cy="447675"/>
            <a:chOff x="2853" y="915"/>
            <a:chExt cx="307" cy="282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36750" y="5822950"/>
            <a:ext cx="1614488" cy="58221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Deploy Customization</a:t>
            </a:r>
            <a:endParaRPr lang="en-US" sz="1600" b="1" dirty="0">
              <a:solidFill>
                <a:srgbClr val="000099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24600" y="1800225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Define Settings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44925" y="4011612"/>
            <a:ext cx="2352675" cy="582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Include Customization into</a:t>
            </a:r>
            <a:r>
              <a:rPr lang="fr-FR" sz="1600" b="1" dirty="0" smtClean="0">
                <a:solidFill>
                  <a:srgbClr val="000099"/>
                </a:solidFill>
              </a:rPr>
              <a:t>PLM</a:t>
            </a:r>
            <a:r>
              <a:rPr lang="en-US" sz="1600" b="1" dirty="0">
                <a:solidFill>
                  <a:srgbClr val="000099"/>
                </a:solidFill>
              </a:rPr>
              <a:t>Environment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089650" y="1863725"/>
            <a:ext cx="487363" cy="447675"/>
            <a:chOff x="2853" y="915"/>
            <a:chExt cx="307" cy="282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2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999288" y="3152775"/>
            <a:ext cx="488950" cy="447675"/>
            <a:chOff x="2853" y="915"/>
            <a:chExt cx="307" cy="282"/>
          </a:xfrm>
        </p:grpSpPr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3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394200" y="3608387"/>
            <a:ext cx="487363" cy="447675"/>
            <a:chOff x="2853" y="915"/>
            <a:chExt cx="307" cy="282"/>
          </a:xfrm>
        </p:grpSpPr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4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513013" y="5375275"/>
            <a:ext cx="487362" cy="447675"/>
            <a:chOff x="2853" y="915"/>
            <a:chExt cx="307" cy="282"/>
          </a:xfrm>
        </p:grpSpPr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6</a:t>
              </a: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157288" y="1711325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5463" y="3478212"/>
            <a:ext cx="1614487" cy="577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>
                <a:solidFill>
                  <a:srgbClr val="000099"/>
                </a:solidFill>
              </a:rPr>
              <a:t>Package Customization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828800" y="4056062"/>
            <a:ext cx="487363" cy="447675"/>
            <a:chOff x="2853" y="915"/>
            <a:chExt cx="307" cy="282"/>
          </a:xfrm>
        </p:grpSpPr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5</a:t>
              </a:r>
            </a:p>
          </p:txBody>
        </p:sp>
      </p:grp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980238" y="3384550"/>
            <a:ext cx="1782762" cy="577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Define Customization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701675" y="773113"/>
            <a:ext cx="7666038" cy="51943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Customization Environment Development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Runs on the server side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UNIX: “DMCTools.sh”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WINDOWS: “DMCTools.bat”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en-US" dirty="0"/>
          </a:p>
        </p:txBody>
      </p:sp>
      <p:grpSp>
        <p:nvGrpSpPr>
          <p:cNvPr id="30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4300" y="2670175"/>
            <a:ext cx="5389563" cy="34131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3112"/>
            <a:ext cx="7666038" cy="5703887"/>
          </a:xfrm>
          <a:noFill/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Define Settings</a:t>
            </a:r>
            <a:endParaRPr lang="en-US" sz="2400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General</a:t>
            </a:r>
          </a:p>
          <a:p>
            <a:pPr lvl="2"/>
            <a:r>
              <a:rPr lang="en-US" dirty="0" smtClean="0"/>
              <a:t>Define the prefix of the modeler </a:t>
            </a:r>
          </a:p>
          <a:p>
            <a:pPr lvl="2">
              <a:buNone/>
            </a:pPr>
            <a:r>
              <a:rPr lang="en-US" dirty="0" smtClean="0"/>
              <a:t>	customizations</a:t>
            </a:r>
          </a:p>
          <a:p>
            <a:pPr lvl="3"/>
            <a:r>
              <a:rPr lang="en-US" i="1" dirty="0" smtClean="0"/>
              <a:t>Goal is to distinguish DS from</a:t>
            </a:r>
          </a:p>
          <a:p>
            <a:pPr lvl="3">
              <a:buNone/>
            </a:pPr>
            <a:r>
              <a:rPr lang="en-US" i="1" dirty="0" smtClean="0"/>
              <a:t>	customer objects &amp; attributes</a:t>
            </a:r>
          </a:p>
          <a:p>
            <a:pPr lvl="3"/>
            <a:r>
              <a:rPr lang="en-US" i="1" dirty="0" smtClean="0"/>
              <a:t>Rule: keep the same prefix for all</a:t>
            </a:r>
          </a:p>
          <a:p>
            <a:pPr lvl="3">
              <a:buNone/>
            </a:pPr>
            <a:r>
              <a:rPr lang="en-US" i="1" dirty="0" smtClean="0"/>
              <a:t>	objects of the same company</a:t>
            </a:r>
          </a:p>
          <a:p>
            <a:pPr lvl="2"/>
            <a:r>
              <a:rPr lang="en-US" dirty="0" smtClean="0"/>
              <a:t>Define the “Working Folder”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External API</a:t>
            </a:r>
          </a:p>
          <a:p>
            <a:pPr lvl="2"/>
            <a:r>
              <a:rPr lang="en-US" dirty="0" smtClean="0"/>
              <a:t>Provide the additional capability to use</a:t>
            </a:r>
          </a:p>
          <a:p>
            <a:pPr lvl="2">
              <a:buNone/>
            </a:pPr>
            <a:r>
              <a:rPr lang="en-US" dirty="0" smtClean="0"/>
              <a:t>	the “</a:t>
            </a:r>
            <a:r>
              <a:rPr lang="en-US" b="1" i="1" dirty="0" smtClean="0"/>
              <a:t>Help&gt;How to...</a:t>
            </a:r>
            <a:r>
              <a:rPr lang="en-US" dirty="0" smtClean="0"/>
              <a:t>” command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ENOVIA VPM Server Configuration</a:t>
            </a:r>
          </a:p>
          <a:p>
            <a:pPr lvl="2"/>
            <a:r>
              <a:rPr lang="en-US" dirty="0" smtClean="0"/>
              <a:t>Define the installation path of:</a:t>
            </a:r>
          </a:p>
          <a:p>
            <a:pPr lvl="3"/>
            <a:r>
              <a:rPr lang="en-US" dirty="0" err="1" smtClean="0"/>
              <a:t>Enovia</a:t>
            </a:r>
            <a:r>
              <a:rPr lang="en-US" dirty="0" smtClean="0"/>
              <a:t> Live Collaboration Server path</a:t>
            </a:r>
          </a:p>
          <a:p>
            <a:pPr lvl="3"/>
            <a:r>
              <a:rPr lang="en-US" dirty="0" err="1" smtClean="0"/>
              <a:t>Enovia</a:t>
            </a:r>
            <a:r>
              <a:rPr lang="en-US" dirty="0" smtClean="0"/>
              <a:t> Studio Modeling Platform path</a:t>
            </a:r>
          </a:p>
          <a:p>
            <a:pPr lvl="3"/>
            <a:r>
              <a:rPr lang="en-US" dirty="0" smtClean="0"/>
              <a:t>JDK path</a:t>
            </a:r>
          </a:p>
        </p:txBody>
      </p:sp>
      <p:sp>
        <p:nvSpPr>
          <p:cNvPr id="19461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2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524000"/>
            <a:ext cx="3810000" cy="143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9616" y="3371850"/>
            <a:ext cx="3795784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9616" y="5124450"/>
            <a:ext cx="3795784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" y="1143000"/>
            <a:ext cx="1066800" cy="134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5194300"/>
          </a:xfrm>
          <a:noFill/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Define Customization</a:t>
            </a:r>
            <a:endParaRPr lang="en-US" sz="2400" dirty="0" smtClean="0"/>
          </a:p>
          <a:p>
            <a:pPr lvl="1" eaLnBrk="1" hangingPunct="1"/>
            <a:r>
              <a:rPr lang="en-US" dirty="0" smtClean="0"/>
              <a:t>Package / objects derivation</a:t>
            </a:r>
          </a:p>
          <a:p>
            <a:pPr lvl="2" eaLnBrk="1" hangingPunct="1"/>
            <a:r>
              <a:rPr lang="en-US" sz="1300" dirty="0" smtClean="0"/>
              <a:t>Product, Material, Simulation, Document, Process, Folder, …</a:t>
            </a:r>
          </a:p>
          <a:p>
            <a:pPr lvl="2" eaLnBrk="1" hangingPunct="1"/>
            <a:endParaRPr lang="en-US" sz="1300" dirty="0" smtClean="0"/>
          </a:p>
          <a:p>
            <a:pPr lvl="1" eaLnBrk="1" hangingPunct="1"/>
            <a:r>
              <a:rPr lang="en-US" dirty="0" smtClean="0"/>
              <a:t>User defined attributes</a:t>
            </a:r>
          </a:p>
          <a:p>
            <a:pPr lvl="2" eaLnBrk="1" hangingPunct="1"/>
            <a:r>
              <a:rPr lang="en-US" sz="1300" dirty="0" smtClean="0"/>
              <a:t>Attribute Name</a:t>
            </a:r>
          </a:p>
          <a:p>
            <a:pPr lvl="2" eaLnBrk="1" hangingPunct="1"/>
            <a:r>
              <a:rPr lang="en-US" sz="1300" dirty="0" smtClean="0"/>
              <a:t>Simple Type</a:t>
            </a:r>
            <a:endParaRPr lang="en-US" sz="1200" i="0" dirty="0" smtClean="0"/>
          </a:p>
          <a:p>
            <a:pPr lvl="3" eaLnBrk="1" hangingPunct="1"/>
            <a:r>
              <a:rPr lang="en-US" sz="1200" i="0" dirty="0" smtClean="0"/>
              <a:t>BOOLEAN</a:t>
            </a:r>
          </a:p>
          <a:p>
            <a:pPr lvl="3" eaLnBrk="1" hangingPunct="1"/>
            <a:r>
              <a:rPr lang="en-US" sz="1200" i="0" dirty="0" smtClean="0"/>
              <a:t>STRING</a:t>
            </a:r>
          </a:p>
          <a:p>
            <a:pPr lvl="3" eaLnBrk="1" hangingPunct="1"/>
            <a:r>
              <a:rPr lang="en-US" sz="1200" i="0" dirty="0" smtClean="0"/>
              <a:t>DOUBLE</a:t>
            </a:r>
          </a:p>
          <a:p>
            <a:pPr lvl="3" eaLnBrk="1" hangingPunct="1"/>
            <a:r>
              <a:rPr lang="en-US" sz="1200" i="0" dirty="0" smtClean="0"/>
              <a:t>INTEGER</a:t>
            </a:r>
          </a:p>
          <a:p>
            <a:pPr lvl="3" eaLnBrk="1" hangingPunct="1"/>
            <a:r>
              <a:rPr lang="en-US" dirty="0" smtClean="0"/>
              <a:t>DATE</a:t>
            </a:r>
          </a:p>
          <a:p>
            <a:pPr lvl="3" eaLnBrk="1" hangingPunct="1"/>
            <a:r>
              <a:rPr lang="en-US" sz="1200" i="0" dirty="0" smtClean="0"/>
              <a:t>ENUMERATION</a:t>
            </a:r>
          </a:p>
          <a:p>
            <a:pPr lvl="2" eaLnBrk="1" hangingPunct="1"/>
            <a:r>
              <a:rPr lang="en-US" sz="1300" dirty="0" smtClean="0"/>
              <a:t>Complex Type</a:t>
            </a:r>
          </a:p>
          <a:p>
            <a:pPr lvl="3" eaLnBrk="1" hangingPunct="1"/>
            <a:r>
              <a:rPr lang="en-US" sz="1200" i="0" dirty="0" smtClean="0"/>
              <a:t>SET &amp; LIST (multi-valuated attribute with / without value duplication)</a:t>
            </a:r>
          </a:p>
          <a:p>
            <a:pPr lvl="2" eaLnBrk="1" hangingPunct="1"/>
            <a:r>
              <a:rPr lang="en-US" sz="1300" dirty="0" smtClean="0"/>
              <a:t>Additional Properties Flags</a:t>
            </a:r>
          </a:p>
          <a:p>
            <a:pPr lvl="3" eaLnBrk="1" hangingPunct="1"/>
            <a:r>
              <a:rPr lang="en-US" sz="1200" i="0" dirty="0" smtClean="0"/>
              <a:t>Mandatory / </a:t>
            </a:r>
            <a:r>
              <a:rPr lang="en-US" dirty="0" smtClean="0"/>
              <a:t>Optional (mandatory flag not published to DB Data Model)</a:t>
            </a:r>
          </a:p>
          <a:p>
            <a:pPr lvl="3" eaLnBrk="1" hangingPunct="1"/>
            <a:r>
              <a:rPr lang="en-US" sz="1200" i="0" dirty="0" smtClean="0"/>
              <a:t>Free / User </a:t>
            </a:r>
            <a:r>
              <a:rPr lang="en-US" dirty="0" smtClean="0"/>
              <a:t>(load upon mask access definition)</a:t>
            </a:r>
          </a:p>
          <a:p>
            <a:pPr lvl="3" eaLnBrk="1" hangingPunct="1"/>
            <a:r>
              <a:rPr lang="en-US" dirty="0" smtClean="0"/>
              <a:t>Expose in 3DXML for Review</a:t>
            </a:r>
            <a:endParaRPr lang="en-US" sz="1200" i="0" dirty="0" smtClean="0"/>
          </a:p>
          <a:p>
            <a:pPr lvl="2" eaLnBrk="1" hangingPunct="1"/>
            <a:r>
              <a:rPr lang="en-US" sz="1300" dirty="0" smtClean="0"/>
              <a:t>“Reset Value" option for cloning and versioning operations</a:t>
            </a:r>
          </a:p>
          <a:p>
            <a:pPr lvl="2" eaLnBrk="1" hangingPunct="1"/>
            <a:r>
              <a:rPr lang="en-US" sz="1300" dirty="0" smtClean="0"/>
              <a:t>Default value</a:t>
            </a:r>
          </a:p>
          <a:p>
            <a:pPr lvl="2" eaLnBrk="1" hangingPunct="1"/>
            <a:r>
              <a:rPr lang="en-US" sz="1300" dirty="0" smtClean="0"/>
              <a:t>Max length for “string” type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701675" y="774700"/>
            <a:ext cx="7480300" cy="530225"/>
          </a:xfrm>
          <a:noFill/>
        </p:spPr>
        <p:txBody>
          <a:bodyPr>
            <a:normAutofit/>
          </a:bodyPr>
          <a:lstStyle/>
          <a:p>
            <a:pPr marL="0" indent="339725" eaLnBrk="1" hangingPunct="1"/>
            <a:r>
              <a:rPr lang="en-US" sz="1800" dirty="0" smtClean="0">
                <a:solidFill>
                  <a:srgbClr val="000099"/>
                </a:solidFill>
              </a:rPr>
              <a:t>Define Customization</a:t>
            </a:r>
          </a:p>
        </p:txBody>
      </p:sp>
      <p:pic>
        <p:nvPicPr>
          <p:cNvPr id="21509" name="Picture 9"/>
          <p:cNvPicPr>
            <a:picLocks noChangeAspect="1" noChangeArrowheads="1"/>
          </p:cNvPicPr>
          <p:nvPr/>
        </p:nvPicPr>
        <p:blipFill>
          <a:blip r:embed="rId3"/>
          <a:srcRect l="12370" t="21193" r="20442" b="24365"/>
          <a:stretch>
            <a:fillRect/>
          </a:stretch>
        </p:blipFill>
        <p:spPr bwMode="auto">
          <a:xfrm>
            <a:off x="161925" y="1357313"/>
            <a:ext cx="42227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14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264112"/>
            <a:ext cx="84582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124200"/>
            <a:ext cx="615230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4800600"/>
            <a:ext cx="1889937" cy="1285875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>
            <a:glow rad="101600">
              <a:schemeClr val="accent3">
                <a:lumMod val="75000"/>
                <a:alpha val="60000"/>
              </a:schemeClr>
            </a:glow>
          </a:effec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2209800"/>
            <a:ext cx="1631950" cy="1219200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>
            <a:glow rad="101600">
              <a:schemeClr val="accent3">
                <a:lumMod val="75000"/>
                <a:alpha val="60000"/>
              </a:schemeClr>
            </a:glo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1973263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Include Customization into PLM Environment</a:t>
            </a:r>
            <a:endParaRPr lang="en-US" sz="2400" dirty="0" smtClean="0"/>
          </a:p>
          <a:p>
            <a:pPr lvl="1" eaLnBrk="1" hangingPunct="1"/>
            <a:r>
              <a:rPr lang="en-US" dirty="0" smtClean="0"/>
              <a:t>What is PLM Environment ?</a:t>
            </a:r>
          </a:p>
          <a:p>
            <a:pPr lvl="2" eaLnBrk="1" hangingPunct="1"/>
            <a:r>
              <a:rPr lang="en-US" dirty="0" smtClean="0"/>
              <a:t>The goal of the PLM environments is to organize the customized data models so that each discipline gets an adapted view on the data models. In other words: each discipline can limits the creation / query actions on a predefined list of data models.</a:t>
            </a:r>
          </a:p>
        </p:txBody>
      </p:sp>
      <p:sp>
        <p:nvSpPr>
          <p:cNvPr id="22532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pic>
        <p:nvPicPr>
          <p:cNvPr id="2253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3130550"/>
            <a:ext cx="2352675" cy="904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2534" name="Picture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88" y="4221163"/>
            <a:ext cx="2505075" cy="18637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2535" name="Picture 19" descr="caa_env_environmen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1725" y="3498850"/>
            <a:ext cx="480060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6" name="Rectangle 20"/>
          <p:cNvSpPr>
            <a:spLocks noChangeArrowheads="1"/>
          </p:cNvSpPr>
          <p:nvPr/>
        </p:nvSpPr>
        <p:spPr bwMode="auto">
          <a:xfrm>
            <a:off x="2200275" y="3452813"/>
            <a:ext cx="758825" cy="152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21"/>
          <p:cNvSpPr>
            <a:spLocks noChangeArrowheads="1"/>
          </p:cNvSpPr>
          <p:nvPr/>
        </p:nvSpPr>
        <p:spPr bwMode="auto">
          <a:xfrm>
            <a:off x="4419600" y="4721225"/>
            <a:ext cx="987425" cy="608013"/>
          </a:xfrm>
          <a:prstGeom prst="rect">
            <a:avLst/>
          </a:prstGeom>
          <a:noFill/>
          <a:ln w="28575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Rectangle 22"/>
          <p:cNvSpPr>
            <a:spLocks noChangeArrowheads="1"/>
          </p:cNvSpPr>
          <p:nvPr/>
        </p:nvSpPr>
        <p:spPr bwMode="auto">
          <a:xfrm>
            <a:off x="3660775" y="4418013"/>
            <a:ext cx="2657475" cy="159385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539" name="AutoShape 23"/>
          <p:cNvCxnSpPr>
            <a:cxnSpLocks noChangeShapeType="1"/>
            <a:stCxn id="22536" idx="3"/>
            <a:endCxn id="22538" idx="0"/>
          </p:cNvCxnSpPr>
          <p:nvPr/>
        </p:nvCxnSpPr>
        <p:spPr bwMode="auto">
          <a:xfrm>
            <a:off x="2968625" y="3529013"/>
            <a:ext cx="2020888" cy="874712"/>
          </a:xfrm>
          <a:prstGeom prst="curvedConnector2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2540" name="AutoShape 24"/>
          <p:cNvCxnSpPr>
            <a:cxnSpLocks noChangeShapeType="1"/>
            <a:stCxn id="22541" idx="3"/>
            <a:endCxn id="22537" idx="1"/>
          </p:cNvCxnSpPr>
          <p:nvPr/>
        </p:nvCxnSpPr>
        <p:spPr bwMode="auto">
          <a:xfrm>
            <a:off x="1927225" y="4286250"/>
            <a:ext cx="2478088" cy="739775"/>
          </a:xfrm>
          <a:prstGeom prst="curvedConnector3">
            <a:avLst>
              <a:gd name="adj1" fmla="val 50032"/>
            </a:avLst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</p:spPr>
      </p:cxnSp>
      <p:sp>
        <p:nvSpPr>
          <p:cNvPr id="22541" name="Rectangle 25"/>
          <p:cNvSpPr>
            <a:spLocks noChangeArrowheads="1"/>
          </p:cNvSpPr>
          <p:nvPr/>
        </p:nvSpPr>
        <p:spPr bwMode="auto">
          <a:xfrm>
            <a:off x="1231900" y="4221163"/>
            <a:ext cx="682625" cy="12858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At </a:t>
            </a:r>
            <a:r>
              <a:rPr lang="en-US" sz="2400" dirty="0" err="1" smtClean="0"/>
              <a:t>t</a:t>
            </a:r>
            <a:r>
              <a:rPr lang="fr-FR" sz="2400" dirty="0" smtClean="0"/>
              <a:t>h</a:t>
            </a:r>
            <a:r>
              <a:rPr lang="en-US" sz="2400" dirty="0" err="1" smtClean="0"/>
              <a:t>e</a:t>
            </a:r>
            <a:r>
              <a:rPr lang="en-US" sz="2400" dirty="0" smtClean="0"/>
              <a:t> end of this module, you should be able to:</a:t>
            </a:r>
          </a:p>
          <a:p>
            <a:pPr lvl="1"/>
            <a:r>
              <a:rPr lang="en-US" dirty="0" smtClean="0"/>
              <a:t>Describe the VPM Data Model</a:t>
            </a:r>
          </a:p>
          <a:p>
            <a:pPr lvl="1"/>
            <a:r>
              <a:rPr lang="en-US" dirty="0" smtClean="0"/>
              <a:t>Describe how to modify attributes</a:t>
            </a:r>
          </a:p>
          <a:p>
            <a:pPr lvl="1"/>
            <a:r>
              <a:rPr lang="en-US" dirty="0" smtClean="0"/>
              <a:t>Describe how to modify lifecycles</a:t>
            </a:r>
          </a:p>
          <a:p>
            <a:pPr lvl="1"/>
            <a:r>
              <a:rPr lang="en-US" dirty="0" smtClean="0"/>
              <a:t>Describe the modification of user input and the GUI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136525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99"/>
                </a:solidFill>
              </a:rPr>
              <a:t>Include Customization into PLM Environment</a:t>
            </a:r>
            <a:endParaRPr lang="en-US" sz="2400" smtClean="0"/>
          </a:p>
          <a:p>
            <a:pPr lvl="1" eaLnBrk="1" hangingPunct="1"/>
            <a:r>
              <a:rPr lang="en-US" smtClean="0"/>
              <a:t>Create a new PLM Environment</a:t>
            </a:r>
          </a:p>
          <a:p>
            <a:pPr lvl="1" eaLnBrk="1" hangingPunct="1"/>
            <a:r>
              <a:rPr lang="en-US" smtClean="0"/>
              <a:t>Use existing PLM Environment</a:t>
            </a:r>
          </a:p>
        </p:txBody>
      </p:sp>
      <p:sp>
        <p:nvSpPr>
          <p:cNvPr id="23556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pic>
        <p:nvPicPr>
          <p:cNvPr id="23557" name="Picture 9"/>
          <p:cNvPicPr>
            <a:picLocks noChangeAspect="1" noChangeArrowheads="1"/>
          </p:cNvPicPr>
          <p:nvPr/>
        </p:nvPicPr>
        <p:blipFill>
          <a:blip r:embed="rId3"/>
          <a:srcRect l="8099" t="16547" r="16122" b="19626"/>
          <a:stretch>
            <a:fillRect/>
          </a:stretch>
        </p:blipFill>
        <p:spPr bwMode="auto">
          <a:xfrm>
            <a:off x="1139825" y="2051050"/>
            <a:ext cx="7032625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3035300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Package Customization - 3 steps</a:t>
            </a:r>
          </a:p>
          <a:p>
            <a:pPr lvl="1" eaLnBrk="1" hangingPunct="1"/>
            <a:r>
              <a:rPr lang="en-US" dirty="0" smtClean="0"/>
              <a:t>“Generate”</a:t>
            </a:r>
          </a:p>
          <a:p>
            <a:pPr lvl="2" eaLnBrk="1" hangingPunct="1"/>
            <a:r>
              <a:rPr lang="en-US" dirty="0" smtClean="0"/>
              <a:t>Generate MQL files</a:t>
            </a:r>
          </a:p>
          <a:p>
            <a:pPr lvl="2" eaLnBrk="1" hangingPunct="1"/>
            <a:r>
              <a:rPr lang="en-US" dirty="0" smtClean="0"/>
              <a:t>Generate &amp; Compile Mask</a:t>
            </a:r>
          </a:p>
          <a:p>
            <a:pPr lvl="1" eaLnBrk="1" hangingPunct="1"/>
            <a:r>
              <a:rPr lang="en-US" dirty="0" smtClean="0"/>
              <a:t>“Publish”</a:t>
            </a:r>
          </a:p>
          <a:p>
            <a:pPr lvl="2" eaLnBrk="1" hangingPunct="1"/>
            <a:r>
              <a:rPr lang="en-US" dirty="0" smtClean="0"/>
              <a:t>Transfer on « STAGING »</a:t>
            </a:r>
          </a:p>
          <a:p>
            <a:pPr lvl="3"/>
            <a:r>
              <a:rPr lang="en-US" dirty="0" smtClean="0"/>
              <a:t>Customization definition</a:t>
            </a:r>
          </a:p>
          <a:p>
            <a:pPr lvl="3"/>
            <a:r>
              <a:rPr lang="en-US" dirty="0" smtClean="0"/>
              <a:t>Mask</a:t>
            </a:r>
          </a:p>
          <a:p>
            <a:pPr lvl="3"/>
            <a:r>
              <a:rPr lang="en-US" dirty="0" smtClean="0"/>
              <a:t>Environment file</a:t>
            </a:r>
          </a:p>
          <a:p>
            <a:pPr lvl="1" eaLnBrk="1" hangingPunct="1"/>
            <a:r>
              <a:rPr lang="en-US" dirty="0" smtClean="0"/>
              <a:t>“</a:t>
            </a:r>
            <a:r>
              <a:rPr lang="en-US" dirty="0" err="1" smtClean="0"/>
              <a:t>WarUtil</a:t>
            </a:r>
            <a:r>
              <a:rPr lang="en-US" dirty="0" smtClean="0"/>
              <a:t>”</a:t>
            </a:r>
          </a:p>
          <a:p>
            <a:pPr lvl="2" eaLnBrk="1" hangingPunct="1"/>
            <a:r>
              <a:rPr lang="en-US" dirty="0" smtClean="0"/>
              <a:t>Create the “.war/.ear” files</a:t>
            </a:r>
          </a:p>
        </p:txBody>
      </p:sp>
      <p:sp>
        <p:nvSpPr>
          <p:cNvPr id="24584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5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05400" y="1066800"/>
            <a:ext cx="3579534" cy="1933575"/>
            <a:chOff x="5105400" y="1066800"/>
            <a:chExt cx="3579534" cy="1933575"/>
          </a:xfrm>
        </p:grpSpPr>
        <p:pic>
          <p:nvPicPr>
            <p:cNvPr id="9217" name="Picture 1"/>
            <p:cNvPicPr>
              <a:picLocks noChangeAspect="1" noChangeArrowheads="1"/>
            </p:cNvPicPr>
            <p:nvPr/>
          </p:nvPicPr>
          <p:blipFill>
            <a:blip r:embed="rId3"/>
            <a:srcRect b="53890"/>
            <a:stretch>
              <a:fillRect/>
            </a:stretch>
          </p:blipFill>
          <p:spPr bwMode="auto">
            <a:xfrm>
              <a:off x="5105400" y="1066800"/>
              <a:ext cx="3579534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3"/>
            <a:srcRect t="87608"/>
            <a:stretch>
              <a:fillRect/>
            </a:stretch>
          </p:blipFill>
          <p:spPr bwMode="auto">
            <a:xfrm>
              <a:off x="5105400" y="2590800"/>
              <a:ext cx="3579534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8" name="Group 27"/>
          <p:cNvGrpSpPr/>
          <p:nvPr/>
        </p:nvGrpSpPr>
        <p:grpSpPr>
          <a:xfrm>
            <a:off x="4467225" y="3429000"/>
            <a:ext cx="4400240" cy="1981200"/>
            <a:chOff x="4467225" y="3429000"/>
            <a:chExt cx="4400240" cy="19812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/>
            <a:srcRect b="51163"/>
            <a:stretch>
              <a:fillRect/>
            </a:stretch>
          </p:blipFill>
          <p:spPr bwMode="auto">
            <a:xfrm>
              <a:off x="4467225" y="3429000"/>
              <a:ext cx="440024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/>
            <a:srcRect t="88372"/>
            <a:stretch>
              <a:fillRect/>
            </a:stretch>
          </p:blipFill>
          <p:spPr bwMode="auto">
            <a:xfrm>
              <a:off x="4467225" y="5029200"/>
              <a:ext cx="440024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038600"/>
            <a:ext cx="3348038" cy="2568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ounded Rectangle 25"/>
          <p:cNvSpPr/>
          <p:nvPr/>
        </p:nvSpPr>
        <p:spPr>
          <a:xfrm>
            <a:off x="6553200" y="990600"/>
            <a:ext cx="9144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smtClean="0"/>
              <a:t>1. </a:t>
            </a:r>
            <a:r>
              <a:rPr lang="fr-FR" sz="1050" b="1" dirty="0" err="1" smtClean="0"/>
              <a:t>Generate</a:t>
            </a:r>
            <a:endParaRPr lang="en-US" sz="1050" b="1" dirty="0" smtClean="0"/>
          </a:p>
        </p:txBody>
      </p:sp>
      <p:sp>
        <p:nvSpPr>
          <p:cNvPr id="29" name="Rounded Rectangle 28"/>
          <p:cNvSpPr/>
          <p:nvPr/>
        </p:nvSpPr>
        <p:spPr>
          <a:xfrm>
            <a:off x="6019800" y="3352800"/>
            <a:ext cx="9144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smtClean="0"/>
              <a:t>2. </a:t>
            </a:r>
            <a:r>
              <a:rPr lang="fr-FR" sz="1050" b="1" dirty="0" err="1" smtClean="0"/>
              <a:t>Publish</a:t>
            </a:r>
            <a:endParaRPr lang="en-US" sz="1050" b="1" dirty="0" smtClean="0"/>
          </a:p>
        </p:txBody>
      </p:sp>
      <p:sp>
        <p:nvSpPr>
          <p:cNvPr id="30" name="Rounded Rectangle 29"/>
          <p:cNvSpPr/>
          <p:nvPr/>
        </p:nvSpPr>
        <p:spPr>
          <a:xfrm>
            <a:off x="1905000" y="5257800"/>
            <a:ext cx="9906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smtClean="0"/>
              <a:t>3. </a:t>
            </a:r>
            <a:r>
              <a:rPr lang="fr-FR" sz="1050" b="1" dirty="0" err="1" smtClean="0"/>
              <a:t>WarUtility</a:t>
            </a:r>
            <a:endParaRPr lang="en-US" sz="105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2047875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Rollout Customization</a:t>
            </a:r>
          </a:p>
          <a:p>
            <a:pPr lvl="1" eaLnBrk="1" hangingPunct="1"/>
            <a:r>
              <a:rPr lang="en-US" dirty="0" smtClean="0"/>
              <a:t>Into DB</a:t>
            </a:r>
          </a:p>
          <a:p>
            <a:pPr lvl="2" eaLnBrk="1" hangingPunct="1"/>
            <a:r>
              <a:rPr lang="en-US" dirty="0" smtClean="0"/>
              <a:t>Execute MQL statements</a:t>
            </a:r>
          </a:p>
          <a:p>
            <a:pPr lvl="1" eaLnBrk="1" hangingPunct="1"/>
            <a:r>
              <a:rPr lang="en-US" dirty="0" smtClean="0"/>
              <a:t>Onto the application server</a:t>
            </a:r>
          </a:p>
          <a:p>
            <a:pPr lvl="2" eaLnBrk="1" hangingPunct="1"/>
            <a:r>
              <a:rPr lang="en-US" dirty="0" smtClean="0"/>
              <a:t>Deploy the “.war” or “.ear” file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VPM Data Model Extension - Implementation</a:t>
            </a:r>
            <a:endParaRPr lang="fr-FR" dirty="0" smtClean="0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6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2590800" y="2743200"/>
            <a:ext cx="3352800" cy="1600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2000" y="5562600"/>
            <a:ext cx="1752600" cy="6096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438400" y="5562600"/>
            <a:ext cx="1295400" cy="6096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43200" y="2819400"/>
            <a:ext cx="1605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ENOVIAV6 Installation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90800" y="5715000"/>
            <a:ext cx="993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DB2 / Oracle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5704701"/>
            <a:ext cx="1522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bg1"/>
                </a:solidFill>
              </a:rPr>
              <a:t>WebSphere</a:t>
            </a:r>
            <a:r>
              <a:rPr lang="fr-FR" sz="1200" b="1" dirty="0" smtClean="0">
                <a:solidFill>
                  <a:schemeClr val="bg1"/>
                </a:solidFill>
              </a:rPr>
              <a:t> / </a:t>
            </a:r>
            <a:r>
              <a:rPr lang="fr-FR" sz="1200" b="1" dirty="0" err="1" smtClean="0">
                <a:solidFill>
                  <a:schemeClr val="bg1"/>
                </a:solidFill>
              </a:rPr>
              <a:t>Tomcat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43200" y="3124200"/>
            <a:ext cx="29718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43200" y="3152001"/>
            <a:ext cx="303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ENOVIA Live Collaboration Server  </a:t>
            </a:r>
            <a:r>
              <a:rPr lang="fr-FR" sz="1000" b="1" i="1" dirty="0" smtClean="0"/>
              <a:t>(</a:t>
            </a:r>
            <a:r>
              <a:rPr lang="fr-FR" sz="1000" b="1" i="1" dirty="0" err="1" smtClean="0"/>
              <a:t>matrixRMI</a:t>
            </a:r>
            <a:r>
              <a:rPr lang="fr-FR" sz="1000" b="1" i="1" dirty="0" smtClean="0"/>
              <a:t>)</a:t>
            </a:r>
            <a:endParaRPr lang="en-US" sz="1200" b="1" i="1" dirty="0"/>
          </a:p>
        </p:txBody>
      </p:sp>
      <p:sp>
        <p:nvSpPr>
          <p:cNvPr id="19" name="Rounded Rectangle 18"/>
          <p:cNvSpPr/>
          <p:nvPr/>
        </p:nvSpPr>
        <p:spPr>
          <a:xfrm>
            <a:off x="4343400" y="3505200"/>
            <a:ext cx="1143000" cy="685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14825" y="3494901"/>
            <a:ext cx="832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« </a:t>
            </a:r>
            <a:r>
              <a:rPr lang="fr-FR" sz="1200" b="1" dirty="0" err="1" smtClean="0"/>
              <a:t>distrib</a:t>
            </a:r>
            <a:r>
              <a:rPr lang="fr-FR" sz="1200" b="1" dirty="0" smtClean="0"/>
              <a:t> »</a:t>
            </a:r>
            <a:endParaRPr lang="en-US" sz="1200" b="1" dirty="0"/>
          </a:p>
        </p:txBody>
      </p:sp>
      <p:sp>
        <p:nvSpPr>
          <p:cNvPr id="21" name="Can 20"/>
          <p:cNvSpPr/>
          <p:nvPr/>
        </p:nvSpPr>
        <p:spPr>
          <a:xfrm>
            <a:off x="4495800" y="3810000"/>
            <a:ext cx="304800" cy="301752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29125" y="382905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.</a:t>
            </a:r>
            <a:r>
              <a:rPr lang="fr-FR" sz="1000" b="1" dirty="0" err="1" smtClean="0"/>
              <a:t>ear</a:t>
            </a:r>
            <a:endParaRPr lang="en-US" sz="1000" b="1" dirty="0"/>
          </a:p>
        </p:txBody>
      </p:sp>
      <p:sp>
        <p:nvSpPr>
          <p:cNvPr id="23" name="Can 22"/>
          <p:cNvSpPr/>
          <p:nvPr/>
        </p:nvSpPr>
        <p:spPr>
          <a:xfrm>
            <a:off x="5010825" y="3810000"/>
            <a:ext cx="304800" cy="301752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44150" y="382905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.</a:t>
            </a:r>
            <a:r>
              <a:rPr lang="fr-FR" sz="1000" b="1" dirty="0" err="1" smtClean="0"/>
              <a:t>war</a:t>
            </a:r>
            <a:endParaRPr lang="en-US" sz="1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3000375" y="3505200"/>
            <a:ext cx="1143000" cy="685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71800" y="3494901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« </a:t>
            </a:r>
            <a:r>
              <a:rPr lang="fr-FR" sz="1200" b="1" dirty="0" err="1" smtClean="0"/>
              <a:t>DMCmql</a:t>
            </a:r>
            <a:r>
              <a:rPr lang="fr-FR" sz="1200" b="1" dirty="0" smtClean="0"/>
              <a:t> »</a:t>
            </a:r>
            <a:endParaRPr lang="en-US" sz="1200" b="1" dirty="0"/>
          </a:p>
        </p:txBody>
      </p:sp>
      <p:sp>
        <p:nvSpPr>
          <p:cNvPr id="27" name="Can 26"/>
          <p:cNvSpPr/>
          <p:nvPr/>
        </p:nvSpPr>
        <p:spPr>
          <a:xfrm>
            <a:off x="3376961" y="3810000"/>
            <a:ext cx="304800" cy="301752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10286" y="3829050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.</a:t>
            </a:r>
            <a:r>
              <a:rPr lang="fr-FR" sz="1000" b="1" dirty="0" err="1" smtClean="0"/>
              <a:t>mql</a:t>
            </a:r>
            <a:endParaRPr lang="en-US" sz="1000" b="1" dirty="0"/>
          </a:p>
        </p:txBody>
      </p:sp>
      <p:cxnSp>
        <p:nvCxnSpPr>
          <p:cNvPr id="32" name="Straight Arrow Connector 31"/>
          <p:cNvCxnSpPr>
            <a:stCxn id="25" idx="2"/>
          </p:cNvCxnSpPr>
          <p:nvPr/>
        </p:nvCxnSpPr>
        <p:spPr>
          <a:xfrm rot="5400000">
            <a:off x="2776538" y="4614863"/>
            <a:ext cx="1219200" cy="3714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2"/>
          </p:cNvCxnSpPr>
          <p:nvPr/>
        </p:nvCxnSpPr>
        <p:spPr>
          <a:xfrm rot="16200000" flipH="1">
            <a:off x="4476750" y="4629150"/>
            <a:ext cx="12192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2590800" y="4876800"/>
            <a:ext cx="1346522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Use “MQL” command line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4267200" y="4876800"/>
            <a:ext cx="1796967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Use Application Server specific tool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Principles</a:t>
            </a:r>
            <a:endParaRPr lang="en-US" noProof="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90600" y="6425967"/>
            <a:ext cx="1742248" cy="301098"/>
          </a:xfrm>
          <a:noFill/>
        </p:spPr>
        <p:txBody>
          <a:bodyPr/>
          <a:lstStyle/>
          <a:p>
            <a:r>
              <a:rPr lang="en-US" dirty="0"/>
              <a:t>DASSAULT SYSTEMES - Date    Page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On PLM objects, the object attribute access is governed by masks</a:t>
            </a:r>
          </a:p>
          <a:p>
            <a:endParaRPr lang="en-US" dirty="0" smtClean="0"/>
          </a:p>
          <a:p>
            <a:r>
              <a:rPr lang="en-US" dirty="0" smtClean="0"/>
              <a:t>A mask defines:</a:t>
            </a:r>
          </a:p>
          <a:p>
            <a:pPr lvl="1"/>
            <a:r>
              <a:rPr lang="en-US" dirty="0" smtClean="0"/>
              <a:t>The attribute visibility on operations such as :</a:t>
            </a:r>
          </a:p>
          <a:p>
            <a:pPr lvl="2"/>
            <a:r>
              <a:rPr lang="en-US" dirty="0" smtClean="0"/>
              <a:t>Create &amp; Edit</a:t>
            </a:r>
          </a:p>
          <a:p>
            <a:pPr lvl="2"/>
            <a:r>
              <a:rPr lang="en-US" dirty="0" smtClean="0"/>
              <a:t>Search, Result &amp; Display</a:t>
            </a:r>
          </a:p>
          <a:p>
            <a:pPr lvl="1"/>
            <a:r>
              <a:rPr lang="en-US" dirty="0" smtClean="0"/>
              <a:t>Whether the attribute is modifiable or not</a:t>
            </a:r>
          </a:p>
          <a:p>
            <a:pPr lvl="1"/>
            <a:r>
              <a:rPr lang="en-US" dirty="0" smtClean="0"/>
              <a:t>Default value or range of values for an attribute</a:t>
            </a:r>
          </a:p>
          <a:p>
            <a:endParaRPr lang="en-US" dirty="0" smtClean="0"/>
          </a:p>
          <a:p>
            <a:r>
              <a:rPr lang="en-US" dirty="0" smtClean="0"/>
              <a:t>A mask can be define for five operations:</a:t>
            </a:r>
          </a:p>
          <a:p>
            <a:pPr lvl="1"/>
            <a:r>
              <a:rPr lang="en-US" dirty="0" smtClean="0"/>
              <a:t>Creation</a:t>
            </a:r>
          </a:p>
          <a:p>
            <a:pPr lvl="1"/>
            <a:r>
              <a:rPr lang="en-US" dirty="0" smtClean="0"/>
              <a:t>Query</a:t>
            </a:r>
          </a:p>
          <a:p>
            <a:pPr lvl="1"/>
            <a:r>
              <a:rPr lang="en-US" dirty="0" smtClean="0"/>
              <a:t>Read</a:t>
            </a:r>
          </a:p>
          <a:p>
            <a:pPr lvl="1"/>
            <a:r>
              <a:rPr lang="en-US" dirty="0" smtClean="0"/>
              <a:t>Write</a:t>
            </a:r>
          </a:p>
          <a:p>
            <a:pPr lvl="1"/>
            <a:r>
              <a:rPr lang="en-US" dirty="0" smtClean="0"/>
              <a:t>Tree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Principles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62025" y="914400"/>
          <a:ext cx="7496175" cy="2105025"/>
        </p:xfrm>
        <a:graphic>
          <a:graphicData uri="http://schemas.openxmlformats.org/presentationml/2006/ole">
            <p:oleObj spid="_x0000_s4099" name="Worksheet" r:id="rId3" imgW="7496292" imgH="2105152" progId="Excel.Sheet.12">
              <p:embed/>
            </p:oleObj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4700" y="3505200"/>
            <a:ext cx="4162425" cy="31337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34125" y="4014787"/>
            <a:ext cx="23050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</a:rPr>
              <a:t>Uniqueness Key attributes have star icons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18250" y="4602162"/>
            <a:ext cx="24828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>
                <a:solidFill>
                  <a:srgbClr val="000000"/>
                </a:solidFill>
              </a:rPr>
              <a:t>Mandatory attributes have "traffic light" icons</a:t>
            </a:r>
            <a:endParaRPr lang="en-US" sz="32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 rot="12656987">
            <a:off x="5759450" y="4465637"/>
            <a:ext cx="547688" cy="93663"/>
          </a:xfrm>
          <a:custGeom>
            <a:avLst/>
            <a:gdLst>
              <a:gd name="T0" fmla="*/ 0 w 1486"/>
              <a:gd name="T1" fmla="*/ 2147483647 h 175"/>
              <a:gd name="T2" fmla="*/ 2147483647 w 1486"/>
              <a:gd name="T3" fmla="*/ 2147483647 h 175"/>
              <a:gd name="T4" fmla="*/ 2147483647 w 1486"/>
              <a:gd name="T5" fmla="*/ 2147483647 h 175"/>
              <a:gd name="T6" fmla="*/ 0 w 1486"/>
              <a:gd name="T7" fmla="*/ 2147483647 h 175"/>
              <a:gd name="T8" fmla="*/ 0 w 1486"/>
              <a:gd name="T9" fmla="*/ 2147483647 h 175"/>
              <a:gd name="T10" fmla="*/ 2147483647 w 1486"/>
              <a:gd name="T11" fmla="*/ 2147483647 h 175"/>
              <a:gd name="T12" fmla="*/ 2147483647 w 1486"/>
              <a:gd name="T13" fmla="*/ 2147483647 h 175"/>
              <a:gd name="T14" fmla="*/ 2147483647 w 1486"/>
              <a:gd name="T15" fmla="*/ 2147483647 h 175"/>
              <a:gd name="T16" fmla="*/ 2147483647 w 1486"/>
              <a:gd name="T17" fmla="*/ 2147483647 h 175"/>
              <a:gd name="T18" fmla="*/ 2147483647 w 1486"/>
              <a:gd name="T19" fmla="*/ 2147483647 h 175"/>
              <a:gd name="T20" fmla="*/ 2147483647 w 1486"/>
              <a:gd name="T21" fmla="*/ 2147483647 h 175"/>
              <a:gd name="T22" fmla="*/ 2147483647 w 1486"/>
              <a:gd name="T23" fmla="*/ 2147483647 h 175"/>
              <a:gd name="T24" fmla="*/ 2147483647 w 1486"/>
              <a:gd name="T25" fmla="*/ 2147483647 h 175"/>
              <a:gd name="T26" fmla="*/ 2147483647 w 1486"/>
              <a:gd name="T27" fmla="*/ 2147483647 h 175"/>
              <a:gd name="T28" fmla="*/ 2147483647 w 148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486"/>
              <a:gd name="T46" fmla="*/ 0 h 175"/>
              <a:gd name="T47" fmla="*/ 1486 w 148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486" h="175">
                <a:moveTo>
                  <a:pt x="0" y="63"/>
                </a:moveTo>
                <a:lnTo>
                  <a:pt x="1440" y="63"/>
                </a:lnTo>
                <a:lnTo>
                  <a:pt x="144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357" y="7"/>
                </a:moveTo>
                <a:lnTo>
                  <a:pt x="1486" y="87"/>
                </a:lnTo>
                <a:lnTo>
                  <a:pt x="1357" y="168"/>
                </a:lnTo>
                <a:cubicBezTo>
                  <a:pt x="1346" y="175"/>
                  <a:pt x="1331" y="171"/>
                  <a:pt x="1324" y="160"/>
                </a:cubicBezTo>
                <a:cubicBezTo>
                  <a:pt x="1317" y="149"/>
                  <a:pt x="1321" y="134"/>
                  <a:pt x="1332" y="127"/>
                </a:cubicBezTo>
                <a:lnTo>
                  <a:pt x="1428" y="67"/>
                </a:lnTo>
                <a:lnTo>
                  <a:pt x="1428" y="108"/>
                </a:lnTo>
                <a:lnTo>
                  <a:pt x="1332" y="48"/>
                </a:lnTo>
                <a:cubicBezTo>
                  <a:pt x="1321" y="41"/>
                  <a:pt x="1317" y="26"/>
                  <a:pt x="1324" y="15"/>
                </a:cubicBezTo>
                <a:cubicBezTo>
                  <a:pt x="1331" y="4"/>
                  <a:pt x="1346" y="0"/>
                  <a:pt x="1357" y="7"/>
                </a:cubicBezTo>
                <a:close/>
              </a:path>
            </a:pathLst>
          </a:custGeom>
          <a:solidFill>
            <a:srgbClr val="FF9900"/>
          </a:solidFill>
          <a:ln w="8001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 rot="9666747">
            <a:off x="5961063" y="4086225"/>
            <a:ext cx="365125" cy="93662"/>
          </a:xfrm>
          <a:custGeom>
            <a:avLst/>
            <a:gdLst>
              <a:gd name="T0" fmla="*/ 0 w 1486"/>
              <a:gd name="T1" fmla="*/ 2147483647 h 175"/>
              <a:gd name="T2" fmla="*/ 2147483647 w 1486"/>
              <a:gd name="T3" fmla="*/ 2147483647 h 175"/>
              <a:gd name="T4" fmla="*/ 2147483647 w 1486"/>
              <a:gd name="T5" fmla="*/ 2147483647 h 175"/>
              <a:gd name="T6" fmla="*/ 0 w 1486"/>
              <a:gd name="T7" fmla="*/ 2147483647 h 175"/>
              <a:gd name="T8" fmla="*/ 0 w 1486"/>
              <a:gd name="T9" fmla="*/ 2147483647 h 175"/>
              <a:gd name="T10" fmla="*/ 2147483647 w 1486"/>
              <a:gd name="T11" fmla="*/ 2147483647 h 175"/>
              <a:gd name="T12" fmla="*/ 2147483647 w 1486"/>
              <a:gd name="T13" fmla="*/ 2147483647 h 175"/>
              <a:gd name="T14" fmla="*/ 2147483647 w 1486"/>
              <a:gd name="T15" fmla="*/ 2147483647 h 175"/>
              <a:gd name="T16" fmla="*/ 2147483647 w 1486"/>
              <a:gd name="T17" fmla="*/ 2147483647 h 175"/>
              <a:gd name="T18" fmla="*/ 2147483647 w 1486"/>
              <a:gd name="T19" fmla="*/ 2147483647 h 175"/>
              <a:gd name="T20" fmla="*/ 2147483647 w 1486"/>
              <a:gd name="T21" fmla="*/ 2147483647 h 175"/>
              <a:gd name="T22" fmla="*/ 2147483647 w 1486"/>
              <a:gd name="T23" fmla="*/ 2147483647 h 175"/>
              <a:gd name="T24" fmla="*/ 2147483647 w 1486"/>
              <a:gd name="T25" fmla="*/ 2147483647 h 175"/>
              <a:gd name="T26" fmla="*/ 2147483647 w 1486"/>
              <a:gd name="T27" fmla="*/ 2147483647 h 175"/>
              <a:gd name="T28" fmla="*/ 2147483647 w 148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486"/>
              <a:gd name="T46" fmla="*/ 0 h 175"/>
              <a:gd name="T47" fmla="*/ 1486 w 148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486" h="175">
                <a:moveTo>
                  <a:pt x="0" y="63"/>
                </a:moveTo>
                <a:lnTo>
                  <a:pt x="1440" y="63"/>
                </a:lnTo>
                <a:lnTo>
                  <a:pt x="144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357" y="7"/>
                </a:moveTo>
                <a:lnTo>
                  <a:pt x="1486" y="87"/>
                </a:lnTo>
                <a:lnTo>
                  <a:pt x="1357" y="168"/>
                </a:lnTo>
                <a:cubicBezTo>
                  <a:pt x="1346" y="175"/>
                  <a:pt x="1331" y="171"/>
                  <a:pt x="1324" y="160"/>
                </a:cubicBezTo>
                <a:cubicBezTo>
                  <a:pt x="1317" y="149"/>
                  <a:pt x="1321" y="134"/>
                  <a:pt x="1332" y="127"/>
                </a:cubicBezTo>
                <a:lnTo>
                  <a:pt x="1428" y="67"/>
                </a:lnTo>
                <a:lnTo>
                  <a:pt x="1428" y="108"/>
                </a:lnTo>
                <a:lnTo>
                  <a:pt x="1332" y="48"/>
                </a:lnTo>
                <a:cubicBezTo>
                  <a:pt x="1321" y="41"/>
                  <a:pt x="1317" y="26"/>
                  <a:pt x="1324" y="15"/>
                </a:cubicBezTo>
                <a:cubicBezTo>
                  <a:pt x="1331" y="4"/>
                  <a:pt x="1346" y="0"/>
                  <a:pt x="1357" y="7"/>
                </a:cubicBezTo>
                <a:close/>
              </a:path>
            </a:pathLst>
          </a:custGeom>
          <a:solidFill>
            <a:srgbClr val="FF9900"/>
          </a:solidFill>
          <a:ln w="8001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09600" y="4962525"/>
            <a:ext cx="79989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>
                <a:solidFill>
                  <a:srgbClr val="000000"/>
                </a:solidFill>
              </a:rPr>
              <a:t>Creation mask</a:t>
            </a:r>
            <a:endParaRPr lang="en-US" sz="105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2174875" y="4110037"/>
            <a:ext cx="812800" cy="2012950"/>
          </a:xfrm>
          <a:custGeom>
            <a:avLst/>
            <a:gdLst>
              <a:gd name="T0" fmla="*/ 2147483647 w 2048"/>
              <a:gd name="T1" fmla="*/ 2147483647 h 3760"/>
              <a:gd name="T2" fmla="*/ 2147483647 w 2048"/>
              <a:gd name="T3" fmla="*/ 2147483647 h 3760"/>
              <a:gd name="T4" fmla="*/ 2147483647 w 2048"/>
              <a:gd name="T5" fmla="*/ 2147483647 h 3760"/>
              <a:gd name="T6" fmla="*/ 2147483647 w 2048"/>
              <a:gd name="T7" fmla="*/ 2147483647 h 3760"/>
              <a:gd name="T8" fmla="*/ 2147483647 w 2048"/>
              <a:gd name="T9" fmla="*/ 2147483647 h 3760"/>
              <a:gd name="T10" fmla="*/ 2147483647 w 2048"/>
              <a:gd name="T11" fmla="*/ 2147483647 h 3760"/>
              <a:gd name="T12" fmla="*/ 2147483647 w 2048"/>
              <a:gd name="T13" fmla="*/ 2147483647 h 3760"/>
              <a:gd name="T14" fmla="*/ 2147483647 w 2048"/>
              <a:gd name="T15" fmla="*/ 2147483647 h 3760"/>
              <a:gd name="T16" fmla="*/ 2147483647 w 2048"/>
              <a:gd name="T17" fmla="*/ 2147483647 h 3760"/>
              <a:gd name="T18" fmla="*/ 2147483647 w 2048"/>
              <a:gd name="T19" fmla="*/ 2147483647 h 3760"/>
              <a:gd name="T20" fmla="*/ 2147483647 w 2048"/>
              <a:gd name="T21" fmla="*/ 2147483647 h 3760"/>
              <a:gd name="T22" fmla="*/ 2147483647 w 2048"/>
              <a:gd name="T23" fmla="*/ 2147483647 h 3760"/>
              <a:gd name="T24" fmla="*/ 2147483647 w 2048"/>
              <a:gd name="T25" fmla="*/ 2147483647 h 3760"/>
              <a:gd name="T26" fmla="*/ 2147483647 w 2048"/>
              <a:gd name="T27" fmla="*/ 2147483647 h 3760"/>
              <a:gd name="T28" fmla="*/ 2147483647 w 2048"/>
              <a:gd name="T29" fmla="*/ 2147483647 h 3760"/>
              <a:gd name="T30" fmla="*/ 2147483647 w 2048"/>
              <a:gd name="T31" fmla="*/ 2147483647 h 3760"/>
              <a:gd name="T32" fmla="*/ 2147483647 w 2048"/>
              <a:gd name="T33" fmla="*/ 2147483647 h 3760"/>
              <a:gd name="T34" fmla="*/ 2147483647 w 2048"/>
              <a:gd name="T35" fmla="*/ 2147483647 h 3760"/>
              <a:gd name="T36" fmla="*/ 2147483647 w 2048"/>
              <a:gd name="T37" fmla="*/ 2147483647 h 3760"/>
              <a:gd name="T38" fmla="*/ 2147483647 w 2048"/>
              <a:gd name="T39" fmla="*/ 2147483647 h 3760"/>
              <a:gd name="T40" fmla="*/ 2147483647 w 2048"/>
              <a:gd name="T41" fmla="*/ 2147483647 h 3760"/>
              <a:gd name="T42" fmla="*/ 2147483647 w 2048"/>
              <a:gd name="T43" fmla="*/ 2147483647 h 3760"/>
              <a:gd name="T44" fmla="*/ 2147483647 w 2048"/>
              <a:gd name="T45" fmla="*/ 2147483647 h 3760"/>
              <a:gd name="T46" fmla="*/ 2147483647 w 2048"/>
              <a:gd name="T47" fmla="*/ 2147483647 h 3760"/>
              <a:gd name="T48" fmla="*/ 2147483647 w 2048"/>
              <a:gd name="T49" fmla="*/ 2147483647 h 3760"/>
              <a:gd name="T50" fmla="*/ 2147483647 w 2048"/>
              <a:gd name="T51" fmla="*/ 2147483647 h 3760"/>
              <a:gd name="T52" fmla="*/ 0 w 2048"/>
              <a:gd name="T53" fmla="*/ 2147483647 h 3760"/>
              <a:gd name="T54" fmla="*/ 2147483647 w 2048"/>
              <a:gd name="T55" fmla="*/ 2147483647 h 3760"/>
              <a:gd name="T56" fmla="*/ 2147483647 w 2048"/>
              <a:gd name="T57" fmla="*/ 2147483647 h 3760"/>
              <a:gd name="T58" fmla="*/ 2147483647 w 2048"/>
              <a:gd name="T59" fmla="*/ 2147483647 h 3760"/>
              <a:gd name="T60" fmla="*/ 2147483647 w 2048"/>
              <a:gd name="T61" fmla="*/ 2147483647 h 3760"/>
              <a:gd name="T62" fmla="*/ 2147483647 w 2048"/>
              <a:gd name="T63" fmla="*/ 2147483647 h 3760"/>
              <a:gd name="T64" fmla="*/ 2147483647 w 2048"/>
              <a:gd name="T65" fmla="*/ 2147483647 h 3760"/>
              <a:gd name="T66" fmla="*/ 2147483647 w 2048"/>
              <a:gd name="T67" fmla="*/ 2147483647 h 3760"/>
              <a:gd name="T68" fmla="*/ 2147483647 w 2048"/>
              <a:gd name="T69" fmla="*/ 2147483647 h 3760"/>
              <a:gd name="T70" fmla="*/ 2147483647 w 2048"/>
              <a:gd name="T71" fmla="*/ 2147483647 h 3760"/>
              <a:gd name="T72" fmla="*/ 2147483647 w 2048"/>
              <a:gd name="T73" fmla="*/ 2147483647 h 3760"/>
              <a:gd name="T74" fmla="*/ 2147483647 w 2048"/>
              <a:gd name="T75" fmla="*/ 2147483647 h 3760"/>
              <a:gd name="T76" fmla="*/ 2147483647 w 2048"/>
              <a:gd name="T77" fmla="*/ 2147483647 h 3760"/>
              <a:gd name="T78" fmla="*/ 2147483647 w 2048"/>
              <a:gd name="T79" fmla="*/ 2147483647 h 3760"/>
              <a:gd name="T80" fmla="*/ 2147483647 w 2048"/>
              <a:gd name="T81" fmla="*/ 2147483647 h 3760"/>
              <a:gd name="T82" fmla="*/ 2147483647 w 2048"/>
              <a:gd name="T83" fmla="*/ 2147483647 h 3760"/>
              <a:gd name="T84" fmla="*/ 2147483647 w 2048"/>
              <a:gd name="T85" fmla="*/ 2147483647 h 3760"/>
              <a:gd name="T86" fmla="*/ 2147483647 w 2048"/>
              <a:gd name="T87" fmla="*/ 2147483647 h 3760"/>
              <a:gd name="T88" fmla="*/ 2147483647 w 2048"/>
              <a:gd name="T89" fmla="*/ 2147483647 h 3760"/>
              <a:gd name="T90" fmla="*/ 2147483647 w 2048"/>
              <a:gd name="T91" fmla="*/ 2147483647 h 3760"/>
              <a:gd name="T92" fmla="*/ 2147483647 w 2048"/>
              <a:gd name="T93" fmla="*/ 2147483647 h 3760"/>
              <a:gd name="T94" fmla="*/ 2147483647 w 2048"/>
              <a:gd name="T95" fmla="*/ 2147483647 h 3760"/>
              <a:gd name="T96" fmla="*/ 2147483647 w 2048"/>
              <a:gd name="T97" fmla="*/ 2147483647 h 3760"/>
              <a:gd name="T98" fmla="*/ 2147483647 w 2048"/>
              <a:gd name="T99" fmla="*/ 2147483647 h 3760"/>
              <a:gd name="T100" fmla="*/ 2147483647 w 2048"/>
              <a:gd name="T101" fmla="*/ 2147483647 h 3760"/>
              <a:gd name="T102" fmla="*/ 2147483647 w 2048"/>
              <a:gd name="T103" fmla="*/ 2147483647 h 3760"/>
              <a:gd name="T104" fmla="*/ 2147483647 w 2048"/>
              <a:gd name="T105" fmla="*/ 2147483647 h 3760"/>
              <a:gd name="T106" fmla="*/ 2147483647 w 2048"/>
              <a:gd name="T107" fmla="*/ 2147483647 h 3760"/>
              <a:gd name="T108" fmla="*/ 2147483647 w 2048"/>
              <a:gd name="T109" fmla="*/ 2147483647 h 3760"/>
              <a:gd name="T110" fmla="*/ 2147483647 w 2048"/>
              <a:gd name="T111" fmla="*/ 2147483647 h 3760"/>
              <a:gd name="T112" fmla="*/ 2147483647 w 2048"/>
              <a:gd name="T113" fmla="*/ 2147483647 h 3760"/>
              <a:gd name="T114" fmla="*/ 2147483647 w 2048"/>
              <a:gd name="T115" fmla="*/ 2147483647 h 3760"/>
              <a:gd name="T116" fmla="*/ 2147483647 w 2048"/>
              <a:gd name="T117" fmla="*/ 2147483647 h 3760"/>
              <a:gd name="T118" fmla="*/ 2147483647 w 2048"/>
              <a:gd name="T119" fmla="*/ 2147483647 h 3760"/>
              <a:gd name="T120" fmla="*/ 2147483647 w 2048"/>
              <a:gd name="T121" fmla="*/ 2147483647 h 3760"/>
              <a:gd name="T122" fmla="*/ 2147483647 w 2048"/>
              <a:gd name="T123" fmla="*/ 2147483647 h 3760"/>
              <a:gd name="T124" fmla="*/ 2147483647 w 2048"/>
              <a:gd name="T125" fmla="*/ 2147483647 h 37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048"/>
              <a:gd name="T190" fmla="*/ 0 h 3760"/>
              <a:gd name="T191" fmla="*/ 2048 w 2048"/>
              <a:gd name="T192" fmla="*/ 3760 h 376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048" h="3760">
                <a:moveTo>
                  <a:pt x="1691" y="48"/>
                </a:moveTo>
                <a:lnTo>
                  <a:pt x="1643" y="48"/>
                </a:lnTo>
                <a:lnTo>
                  <a:pt x="1643" y="0"/>
                </a:lnTo>
                <a:lnTo>
                  <a:pt x="1691" y="0"/>
                </a:lnTo>
                <a:lnTo>
                  <a:pt x="1691" y="48"/>
                </a:lnTo>
                <a:close/>
                <a:moveTo>
                  <a:pt x="1595" y="48"/>
                </a:moveTo>
                <a:lnTo>
                  <a:pt x="1547" y="48"/>
                </a:lnTo>
                <a:lnTo>
                  <a:pt x="1547" y="0"/>
                </a:lnTo>
                <a:lnTo>
                  <a:pt x="1595" y="0"/>
                </a:lnTo>
                <a:lnTo>
                  <a:pt x="1595" y="48"/>
                </a:lnTo>
                <a:close/>
                <a:moveTo>
                  <a:pt x="1499" y="48"/>
                </a:moveTo>
                <a:lnTo>
                  <a:pt x="1451" y="48"/>
                </a:lnTo>
                <a:lnTo>
                  <a:pt x="1451" y="0"/>
                </a:lnTo>
                <a:lnTo>
                  <a:pt x="1499" y="0"/>
                </a:lnTo>
                <a:lnTo>
                  <a:pt x="1499" y="48"/>
                </a:lnTo>
                <a:close/>
                <a:moveTo>
                  <a:pt x="1403" y="48"/>
                </a:moveTo>
                <a:lnTo>
                  <a:pt x="1355" y="48"/>
                </a:lnTo>
                <a:lnTo>
                  <a:pt x="1355" y="0"/>
                </a:lnTo>
                <a:lnTo>
                  <a:pt x="1403" y="0"/>
                </a:lnTo>
                <a:lnTo>
                  <a:pt x="1403" y="48"/>
                </a:lnTo>
                <a:close/>
                <a:moveTo>
                  <a:pt x="1307" y="48"/>
                </a:moveTo>
                <a:lnTo>
                  <a:pt x="1259" y="48"/>
                </a:lnTo>
                <a:lnTo>
                  <a:pt x="1259" y="0"/>
                </a:lnTo>
                <a:lnTo>
                  <a:pt x="1307" y="0"/>
                </a:lnTo>
                <a:lnTo>
                  <a:pt x="1307" y="48"/>
                </a:lnTo>
                <a:close/>
                <a:moveTo>
                  <a:pt x="1211" y="48"/>
                </a:moveTo>
                <a:lnTo>
                  <a:pt x="1163" y="48"/>
                </a:lnTo>
                <a:lnTo>
                  <a:pt x="1163" y="0"/>
                </a:lnTo>
                <a:lnTo>
                  <a:pt x="1211" y="0"/>
                </a:lnTo>
                <a:lnTo>
                  <a:pt x="1211" y="48"/>
                </a:lnTo>
                <a:close/>
                <a:moveTo>
                  <a:pt x="1115" y="48"/>
                </a:moveTo>
                <a:lnTo>
                  <a:pt x="1067" y="48"/>
                </a:lnTo>
                <a:lnTo>
                  <a:pt x="1067" y="0"/>
                </a:lnTo>
                <a:lnTo>
                  <a:pt x="1115" y="0"/>
                </a:lnTo>
                <a:lnTo>
                  <a:pt x="1115" y="48"/>
                </a:lnTo>
                <a:close/>
                <a:moveTo>
                  <a:pt x="1019" y="48"/>
                </a:moveTo>
                <a:lnTo>
                  <a:pt x="971" y="48"/>
                </a:lnTo>
                <a:lnTo>
                  <a:pt x="971" y="0"/>
                </a:lnTo>
                <a:lnTo>
                  <a:pt x="1019" y="0"/>
                </a:lnTo>
                <a:lnTo>
                  <a:pt x="1019" y="48"/>
                </a:lnTo>
                <a:close/>
                <a:moveTo>
                  <a:pt x="923" y="48"/>
                </a:moveTo>
                <a:lnTo>
                  <a:pt x="875" y="48"/>
                </a:lnTo>
                <a:lnTo>
                  <a:pt x="875" y="0"/>
                </a:lnTo>
                <a:lnTo>
                  <a:pt x="923" y="0"/>
                </a:lnTo>
                <a:lnTo>
                  <a:pt x="923" y="48"/>
                </a:lnTo>
                <a:close/>
                <a:moveTo>
                  <a:pt x="827" y="48"/>
                </a:moveTo>
                <a:lnTo>
                  <a:pt x="779" y="48"/>
                </a:lnTo>
                <a:lnTo>
                  <a:pt x="779" y="0"/>
                </a:lnTo>
                <a:lnTo>
                  <a:pt x="827" y="0"/>
                </a:lnTo>
                <a:lnTo>
                  <a:pt x="827" y="48"/>
                </a:lnTo>
                <a:close/>
                <a:moveTo>
                  <a:pt x="731" y="48"/>
                </a:moveTo>
                <a:lnTo>
                  <a:pt x="683" y="48"/>
                </a:lnTo>
                <a:lnTo>
                  <a:pt x="683" y="0"/>
                </a:lnTo>
                <a:lnTo>
                  <a:pt x="731" y="0"/>
                </a:lnTo>
                <a:lnTo>
                  <a:pt x="731" y="48"/>
                </a:lnTo>
                <a:close/>
                <a:moveTo>
                  <a:pt x="635" y="48"/>
                </a:moveTo>
                <a:lnTo>
                  <a:pt x="587" y="48"/>
                </a:lnTo>
                <a:lnTo>
                  <a:pt x="587" y="0"/>
                </a:lnTo>
                <a:lnTo>
                  <a:pt x="635" y="0"/>
                </a:lnTo>
                <a:lnTo>
                  <a:pt x="635" y="48"/>
                </a:lnTo>
                <a:close/>
                <a:moveTo>
                  <a:pt x="539" y="48"/>
                </a:moveTo>
                <a:lnTo>
                  <a:pt x="491" y="48"/>
                </a:lnTo>
                <a:lnTo>
                  <a:pt x="491" y="0"/>
                </a:lnTo>
                <a:lnTo>
                  <a:pt x="539" y="0"/>
                </a:lnTo>
                <a:lnTo>
                  <a:pt x="539" y="48"/>
                </a:lnTo>
                <a:close/>
                <a:moveTo>
                  <a:pt x="443" y="48"/>
                </a:moveTo>
                <a:lnTo>
                  <a:pt x="395" y="48"/>
                </a:lnTo>
                <a:lnTo>
                  <a:pt x="395" y="0"/>
                </a:lnTo>
                <a:lnTo>
                  <a:pt x="443" y="0"/>
                </a:lnTo>
                <a:lnTo>
                  <a:pt x="443" y="48"/>
                </a:lnTo>
                <a:close/>
                <a:moveTo>
                  <a:pt x="350" y="49"/>
                </a:moveTo>
                <a:lnTo>
                  <a:pt x="302" y="54"/>
                </a:lnTo>
                <a:lnTo>
                  <a:pt x="297" y="7"/>
                </a:lnTo>
                <a:lnTo>
                  <a:pt x="345" y="2"/>
                </a:lnTo>
                <a:lnTo>
                  <a:pt x="350" y="49"/>
                </a:lnTo>
                <a:close/>
                <a:moveTo>
                  <a:pt x="260" y="66"/>
                </a:moveTo>
                <a:lnTo>
                  <a:pt x="235" y="73"/>
                </a:lnTo>
                <a:lnTo>
                  <a:pt x="240" y="72"/>
                </a:lnTo>
                <a:lnTo>
                  <a:pt x="221" y="82"/>
                </a:lnTo>
                <a:lnTo>
                  <a:pt x="198" y="40"/>
                </a:lnTo>
                <a:lnTo>
                  <a:pt x="217" y="29"/>
                </a:lnTo>
                <a:cubicBezTo>
                  <a:pt x="218" y="29"/>
                  <a:pt x="220" y="28"/>
                  <a:pt x="222" y="27"/>
                </a:cubicBezTo>
                <a:lnTo>
                  <a:pt x="247" y="20"/>
                </a:lnTo>
                <a:lnTo>
                  <a:pt x="260" y="66"/>
                </a:lnTo>
                <a:close/>
                <a:moveTo>
                  <a:pt x="183" y="103"/>
                </a:moveTo>
                <a:lnTo>
                  <a:pt x="146" y="134"/>
                </a:lnTo>
                <a:lnTo>
                  <a:pt x="115" y="97"/>
                </a:lnTo>
                <a:lnTo>
                  <a:pt x="152" y="66"/>
                </a:lnTo>
                <a:lnTo>
                  <a:pt x="183" y="103"/>
                </a:lnTo>
                <a:close/>
                <a:moveTo>
                  <a:pt x="117" y="166"/>
                </a:moveTo>
                <a:lnTo>
                  <a:pt x="100" y="187"/>
                </a:lnTo>
                <a:lnTo>
                  <a:pt x="103" y="183"/>
                </a:lnTo>
                <a:lnTo>
                  <a:pt x="92" y="202"/>
                </a:lnTo>
                <a:lnTo>
                  <a:pt x="50" y="179"/>
                </a:lnTo>
                <a:lnTo>
                  <a:pt x="60" y="160"/>
                </a:lnTo>
                <a:cubicBezTo>
                  <a:pt x="61" y="159"/>
                  <a:pt x="62" y="157"/>
                  <a:pt x="63" y="156"/>
                </a:cubicBezTo>
                <a:lnTo>
                  <a:pt x="80" y="135"/>
                </a:lnTo>
                <a:lnTo>
                  <a:pt x="117" y="166"/>
                </a:lnTo>
                <a:close/>
                <a:moveTo>
                  <a:pt x="72" y="239"/>
                </a:moveTo>
                <a:lnTo>
                  <a:pt x="58" y="285"/>
                </a:lnTo>
                <a:lnTo>
                  <a:pt x="12" y="272"/>
                </a:lnTo>
                <a:lnTo>
                  <a:pt x="26" y="226"/>
                </a:lnTo>
                <a:lnTo>
                  <a:pt x="72" y="239"/>
                </a:lnTo>
                <a:close/>
                <a:moveTo>
                  <a:pt x="52" y="328"/>
                </a:moveTo>
                <a:lnTo>
                  <a:pt x="48" y="361"/>
                </a:lnTo>
                <a:lnTo>
                  <a:pt x="48" y="374"/>
                </a:lnTo>
                <a:lnTo>
                  <a:pt x="0" y="374"/>
                </a:lnTo>
                <a:lnTo>
                  <a:pt x="1" y="356"/>
                </a:lnTo>
                <a:lnTo>
                  <a:pt x="4" y="323"/>
                </a:lnTo>
                <a:lnTo>
                  <a:pt x="52" y="328"/>
                </a:lnTo>
                <a:close/>
                <a:moveTo>
                  <a:pt x="48" y="422"/>
                </a:moveTo>
                <a:lnTo>
                  <a:pt x="48" y="470"/>
                </a:lnTo>
                <a:lnTo>
                  <a:pt x="0" y="470"/>
                </a:lnTo>
                <a:lnTo>
                  <a:pt x="0" y="422"/>
                </a:lnTo>
                <a:lnTo>
                  <a:pt x="48" y="422"/>
                </a:lnTo>
                <a:close/>
                <a:moveTo>
                  <a:pt x="48" y="518"/>
                </a:moveTo>
                <a:lnTo>
                  <a:pt x="48" y="566"/>
                </a:lnTo>
                <a:lnTo>
                  <a:pt x="0" y="566"/>
                </a:lnTo>
                <a:lnTo>
                  <a:pt x="0" y="518"/>
                </a:lnTo>
                <a:lnTo>
                  <a:pt x="48" y="518"/>
                </a:lnTo>
                <a:close/>
                <a:moveTo>
                  <a:pt x="48" y="614"/>
                </a:moveTo>
                <a:lnTo>
                  <a:pt x="48" y="662"/>
                </a:lnTo>
                <a:lnTo>
                  <a:pt x="0" y="662"/>
                </a:lnTo>
                <a:lnTo>
                  <a:pt x="0" y="614"/>
                </a:lnTo>
                <a:lnTo>
                  <a:pt x="48" y="614"/>
                </a:lnTo>
                <a:close/>
                <a:moveTo>
                  <a:pt x="48" y="710"/>
                </a:moveTo>
                <a:lnTo>
                  <a:pt x="48" y="758"/>
                </a:lnTo>
                <a:lnTo>
                  <a:pt x="0" y="758"/>
                </a:lnTo>
                <a:lnTo>
                  <a:pt x="0" y="710"/>
                </a:lnTo>
                <a:lnTo>
                  <a:pt x="48" y="710"/>
                </a:lnTo>
                <a:close/>
                <a:moveTo>
                  <a:pt x="48" y="806"/>
                </a:moveTo>
                <a:lnTo>
                  <a:pt x="48" y="854"/>
                </a:lnTo>
                <a:lnTo>
                  <a:pt x="0" y="854"/>
                </a:lnTo>
                <a:lnTo>
                  <a:pt x="0" y="806"/>
                </a:lnTo>
                <a:lnTo>
                  <a:pt x="48" y="806"/>
                </a:lnTo>
                <a:close/>
                <a:moveTo>
                  <a:pt x="48" y="902"/>
                </a:moveTo>
                <a:lnTo>
                  <a:pt x="48" y="950"/>
                </a:lnTo>
                <a:lnTo>
                  <a:pt x="0" y="950"/>
                </a:lnTo>
                <a:lnTo>
                  <a:pt x="0" y="902"/>
                </a:lnTo>
                <a:lnTo>
                  <a:pt x="48" y="902"/>
                </a:lnTo>
                <a:close/>
                <a:moveTo>
                  <a:pt x="48" y="998"/>
                </a:moveTo>
                <a:lnTo>
                  <a:pt x="48" y="1046"/>
                </a:lnTo>
                <a:lnTo>
                  <a:pt x="0" y="1046"/>
                </a:lnTo>
                <a:lnTo>
                  <a:pt x="0" y="998"/>
                </a:lnTo>
                <a:lnTo>
                  <a:pt x="48" y="998"/>
                </a:lnTo>
                <a:close/>
                <a:moveTo>
                  <a:pt x="48" y="1094"/>
                </a:moveTo>
                <a:lnTo>
                  <a:pt x="48" y="1142"/>
                </a:lnTo>
                <a:lnTo>
                  <a:pt x="0" y="1142"/>
                </a:lnTo>
                <a:lnTo>
                  <a:pt x="0" y="1094"/>
                </a:lnTo>
                <a:lnTo>
                  <a:pt x="48" y="1094"/>
                </a:lnTo>
                <a:close/>
                <a:moveTo>
                  <a:pt x="48" y="1190"/>
                </a:moveTo>
                <a:lnTo>
                  <a:pt x="48" y="1238"/>
                </a:lnTo>
                <a:lnTo>
                  <a:pt x="0" y="1238"/>
                </a:lnTo>
                <a:lnTo>
                  <a:pt x="0" y="1190"/>
                </a:lnTo>
                <a:lnTo>
                  <a:pt x="48" y="1190"/>
                </a:lnTo>
                <a:close/>
                <a:moveTo>
                  <a:pt x="48" y="1286"/>
                </a:moveTo>
                <a:lnTo>
                  <a:pt x="48" y="1334"/>
                </a:lnTo>
                <a:lnTo>
                  <a:pt x="0" y="1334"/>
                </a:lnTo>
                <a:lnTo>
                  <a:pt x="0" y="1286"/>
                </a:lnTo>
                <a:lnTo>
                  <a:pt x="48" y="1286"/>
                </a:lnTo>
                <a:close/>
                <a:moveTo>
                  <a:pt x="48" y="1382"/>
                </a:moveTo>
                <a:lnTo>
                  <a:pt x="48" y="1430"/>
                </a:lnTo>
                <a:lnTo>
                  <a:pt x="0" y="1430"/>
                </a:lnTo>
                <a:lnTo>
                  <a:pt x="0" y="1382"/>
                </a:lnTo>
                <a:lnTo>
                  <a:pt x="48" y="1382"/>
                </a:lnTo>
                <a:close/>
                <a:moveTo>
                  <a:pt x="48" y="1478"/>
                </a:moveTo>
                <a:lnTo>
                  <a:pt x="48" y="1526"/>
                </a:lnTo>
                <a:lnTo>
                  <a:pt x="0" y="1526"/>
                </a:lnTo>
                <a:lnTo>
                  <a:pt x="0" y="1478"/>
                </a:lnTo>
                <a:lnTo>
                  <a:pt x="48" y="1478"/>
                </a:lnTo>
                <a:close/>
                <a:moveTo>
                  <a:pt x="48" y="1574"/>
                </a:moveTo>
                <a:lnTo>
                  <a:pt x="48" y="1622"/>
                </a:lnTo>
                <a:lnTo>
                  <a:pt x="0" y="1622"/>
                </a:lnTo>
                <a:lnTo>
                  <a:pt x="0" y="1574"/>
                </a:lnTo>
                <a:lnTo>
                  <a:pt x="48" y="1574"/>
                </a:lnTo>
                <a:close/>
                <a:moveTo>
                  <a:pt x="48" y="1670"/>
                </a:moveTo>
                <a:lnTo>
                  <a:pt x="48" y="1718"/>
                </a:lnTo>
                <a:lnTo>
                  <a:pt x="0" y="1718"/>
                </a:lnTo>
                <a:lnTo>
                  <a:pt x="0" y="1670"/>
                </a:lnTo>
                <a:lnTo>
                  <a:pt x="48" y="1670"/>
                </a:lnTo>
                <a:close/>
                <a:moveTo>
                  <a:pt x="48" y="1766"/>
                </a:moveTo>
                <a:lnTo>
                  <a:pt x="48" y="1814"/>
                </a:lnTo>
                <a:lnTo>
                  <a:pt x="0" y="1814"/>
                </a:lnTo>
                <a:lnTo>
                  <a:pt x="0" y="1766"/>
                </a:lnTo>
                <a:lnTo>
                  <a:pt x="48" y="1766"/>
                </a:lnTo>
                <a:close/>
                <a:moveTo>
                  <a:pt x="48" y="1862"/>
                </a:moveTo>
                <a:lnTo>
                  <a:pt x="48" y="1910"/>
                </a:lnTo>
                <a:lnTo>
                  <a:pt x="0" y="1910"/>
                </a:lnTo>
                <a:lnTo>
                  <a:pt x="0" y="1862"/>
                </a:lnTo>
                <a:lnTo>
                  <a:pt x="48" y="1862"/>
                </a:lnTo>
                <a:close/>
                <a:moveTo>
                  <a:pt x="48" y="1958"/>
                </a:moveTo>
                <a:lnTo>
                  <a:pt x="48" y="2006"/>
                </a:lnTo>
                <a:lnTo>
                  <a:pt x="0" y="2006"/>
                </a:lnTo>
                <a:lnTo>
                  <a:pt x="0" y="1958"/>
                </a:lnTo>
                <a:lnTo>
                  <a:pt x="48" y="1958"/>
                </a:lnTo>
                <a:close/>
                <a:moveTo>
                  <a:pt x="48" y="2054"/>
                </a:moveTo>
                <a:lnTo>
                  <a:pt x="48" y="2102"/>
                </a:lnTo>
                <a:lnTo>
                  <a:pt x="0" y="2102"/>
                </a:lnTo>
                <a:lnTo>
                  <a:pt x="0" y="2054"/>
                </a:lnTo>
                <a:lnTo>
                  <a:pt x="48" y="2054"/>
                </a:lnTo>
                <a:close/>
                <a:moveTo>
                  <a:pt x="48" y="2150"/>
                </a:moveTo>
                <a:lnTo>
                  <a:pt x="48" y="2198"/>
                </a:lnTo>
                <a:lnTo>
                  <a:pt x="0" y="2198"/>
                </a:lnTo>
                <a:lnTo>
                  <a:pt x="0" y="2150"/>
                </a:lnTo>
                <a:lnTo>
                  <a:pt x="48" y="2150"/>
                </a:lnTo>
                <a:close/>
                <a:moveTo>
                  <a:pt x="48" y="2246"/>
                </a:moveTo>
                <a:lnTo>
                  <a:pt x="48" y="2294"/>
                </a:lnTo>
                <a:lnTo>
                  <a:pt x="0" y="2294"/>
                </a:lnTo>
                <a:lnTo>
                  <a:pt x="0" y="2246"/>
                </a:lnTo>
                <a:lnTo>
                  <a:pt x="48" y="2246"/>
                </a:lnTo>
                <a:close/>
                <a:moveTo>
                  <a:pt x="48" y="2342"/>
                </a:moveTo>
                <a:lnTo>
                  <a:pt x="48" y="2390"/>
                </a:lnTo>
                <a:lnTo>
                  <a:pt x="0" y="2390"/>
                </a:lnTo>
                <a:lnTo>
                  <a:pt x="0" y="2342"/>
                </a:lnTo>
                <a:lnTo>
                  <a:pt x="48" y="2342"/>
                </a:lnTo>
                <a:close/>
                <a:moveTo>
                  <a:pt x="48" y="2438"/>
                </a:moveTo>
                <a:lnTo>
                  <a:pt x="48" y="2486"/>
                </a:lnTo>
                <a:lnTo>
                  <a:pt x="0" y="2486"/>
                </a:lnTo>
                <a:lnTo>
                  <a:pt x="0" y="2438"/>
                </a:lnTo>
                <a:lnTo>
                  <a:pt x="48" y="2438"/>
                </a:lnTo>
                <a:close/>
                <a:moveTo>
                  <a:pt x="48" y="2534"/>
                </a:moveTo>
                <a:lnTo>
                  <a:pt x="48" y="2582"/>
                </a:lnTo>
                <a:lnTo>
                  <a:pt x="0" y="2582"/>
                </a:lnTo>
                <a:lnTo>
                  <a:pt x="0" y="2534"/>
                </a:lnTo>
                <a:lnTo>
                  <a:pt x="48" y="2534"/>
                </a:lnTo>
                <a:close/>
                <a:moveTo>
                  <a:pt x="48" y="2630"/>
                </a:moveTo>
                <a:lnTo>
                  <a:pt x="48" y="2678"/>
                </a:lnTo>
                <a:lnTo>
                  <a:pt x="0" y="2678"/>
                </a:lnTo>
                <a:lnTo>
                  <a:pt x="0" y="2630"/>
                </a:lnTo>
                <a:lnTo>
                  <a:pt x="48" y="2630"/>
                </a:lnTo>
                <a:close/>
                <a:moveTo>
                  <a:pt x="48" y="2726"/>
                </a:moveTo>
                <a:lnTo>
                  <a:pt x="48" y="2774"/>
                </a:lnTo>
                <a:lnTo>
                  <a:pt x="0" y="2774"/>
                </a:lnTo>
                <a:lnTo>
                  <a:pt x="0" y="2726"/>
                </a:lnTo>
                <a:lnTo>
                  <a:pt x="48" y="2726"/>
                </a:lnTo>
                <a:close/>
                <a:moveTo>
                  <a:pt x="48" y="2822"/>
                </a:moveTo>
                <a:lnTo>
                  <a:pt x="48" y="2870"/>
                </a:lnTo>
                <a:lnTo>
                  <a:pt x="0" y="2870"/>
                </a:lnTo>
                <a:lnTo>
                  <a:pt x="0" y="2822"/>
                </a:lnTo>
                <a:lnTo>
                  <a:pt x="48" y="2822"/>
                </a:lnTo>
                <a:close/>
                <a:moveTo>
                  <a:pt x="48" y="2918"/>
                </a:moveTo>
                <a:lnTo>
                  <a:pt x="48" y="2966"/>
                </a:lnTo>
                <a:lnTo>
                  <a:pt x="0" y="2966"/>
                </a:lnTo>
                <a:lnTo>
                  <a:pt x="0" y="2918"/>
                </a:lnTo>
                <a:lnTo>
                  <a:pt x="48" y="2918"/>
                </a:lnTo>
                <a:close/>
                <a:moveTo>
                  <a:pt x="48" y="3014"/>
                </a:moveTo>
                <a:lnTo>
                  <a:pt x="48" y="3062"/>
                </a:lnTo>
                <a:lnTo>
                  <a:pt x="0" y="3062"/>
                </a:lnTo>
                <a:lnTo>
                  <a:pt x="0" y="3014"/>
                </a:lnTo>
                <a:lnTo>
                  <a:pt x="48" y="3014"/>
                </a:lnTo>
                <a:close/>
                <a:moveTo>
                  <a:pt x="48" y="3110"/>
                </a:moveTo>
                <a:lnTo>
                  <a:pt x="48" y="3158"/>
                </a:lnTo>
                <a:lnTo>
                  <a:pt x="0" y="3158"/>
                </a:lnTo>
                <a:lnTo>
                  <a:pt x="0" y="3110"/>
                </a:lnTo>
                <a:lnTo>
                  <a:pt x="48" y="3110"/>
                </a:lnTo>
                <a:close/>
                <a:moveTo>
                  <a:pt x="48" y="3206"/>
                </a:moveTo>
                <a:lnTo>
                  <a:pt x="48" y="3254"/>
                </a:lnTo>
                <a:lnTo>
                  <a:pt x="0" y="3254"/>
                </a:lnTo>
                <a:lnTo>
                  <a:pt x="0" y="3206"/>
                </a:lnTo>
                <a:lnTo>
                  <a:pt x="48" y="3206"/>
                </a:lnTo>
                <a:close/>
                <a:moveTo>
                  <a:pt x="48" y="3302"/>
                </a:moveTo>
                <a:lnTo>
                  <a:pt x="48" y="3350"/>
                </a:lnTo>
                <a:lnTo>
                  <a:pt x="0" y="3350"/>
                </a:lnTo>
                <a:lnTo>
                  <a:pt x="0" y="3302"/>
                </a:lnTo>
                <a:lnTo>
                  <a:pt x="48" y="3302"/>
                </a:lnTo>
                <a:close/>
                <a:moveTo>
                  <a:pt x="48" y="3398"/>
                </a:moveTo>
                <a:lnTo>
                  <a:pt x="48" y="3403"/>
                </a:lnTo>
                <a:lnTo>
                  <a:pt x="53" y="3443"/>
                </a:lnTo>
                <a:lnTo>
                  <a:pt x="5" y="3448"/>
                </a:lnTo>
                <a:lnTo>
                  <a:pt x="0" y="3403"/>
                </a:lnTo>
                <a:lnTo>
                  <a:pt x="0" y="3398"/>
                </a:lnTo>
                <a:lnTo>
                  <a:pt x="48" y="3398"/>
                </a:lnTo>
                <a:close/>
                <a:moveTo>
                  <a:pt x="61" y="3485"/>
                </a:moveTo>
                <a:lnTo>
                  <a:pt x="73" y="3527"/>
                </a:lnTo>
                <a:lnTo>
                  <a:pt x="71" y="3522"/>
                </a:lnTo>
                <a:lnTo>
                  <a:pt x="74" y="3526"/>
                </a:lnTo>
                <a:lnTo>
                  <a:pt x="32" y="3549"/>
                </a:lnTo>
                <a:lnTo>
                  <a:pt x="29" y="3545"/>
                </a:lnTo>
                <a:cubicBezTo>
                  <a:pt x="29" y="3544"/>
                  <a:pt x="28" y="3542"/>
                  <a:pt x="27" y="3540"/>
                </a:cubicBezTo>
                <a:lnTo>
                  <a:pt x="15" y="3499"/>
                </a:lnTo>
                <a:lnTo>
                  <a:pt x="61" y="3485"/>
                </a:lnTo>
                <a:close/>
                <a:moveTo>
                  <a:pt x="97" y="3568"/>
                </a:moveTo>
                <a:lnTo>
                  <a:pt x="102" y="3578"/>
                </a:lnTo>
                <a:lnTo>
                  <a:pt x="100" y="3574"/>
                </a:lnTo>
                <a:lnTo>
                  <a:pt x="123" y="3603"/>
                </a:lnTo>
                <a:lnTo>
                  <a:pt x="86" y="3633"/>
                </a:lnTo>
                <a:lnTo>
                  <a:pt x="63" y="3605"/>
                </a:lnTo>
                <a:cubicBezTo>
                  <a:pt x="62" y="3604"/>
                  <a:pt x="61" y="3602"/>
                  <a:pt x="60" y="3601"/>
                </a:cubicBezTo>
                <a:lnTo>
                  <a:pt x="55" y="3591"/>
                </a:lnTo>
                <a:lnTo>
                  <a:pt x="97" y="3568"/>
                </a:lnTo>
                <a:close/>
                <a:moveTo>
                  <a:pt x="153" y="3634"/>
                </a:moveTo>
                <a:lnTo>
                  <a:pt x="187" y="3661"/>
                </a:lnTo>
                <a:lnTo>
                  <a:pt x="183" y="3658"/>
                </a:lnTo>
                <a:lnTo>
                  <a:pt x="187" y="3661"/>
                </a:lnTo>
                <a:lnTo>
                  <a:pt x="164" y="3703"/>
                </a:lnTo>
                <a:lnTo>
                  <a:pt x="160" y="3701"/>
                </a:lnTo>
                <a:cubicBezTo>
                  <a:pt x="159" y="3700"/>
                  <a:pt x="157" y="3699"/>
                  <a:pt x="156" y="3698"/>
                </a:cubicBezTo>
                <a:lnTo>
                  <a:pt x="123" y="3671"/>
                </a:lnTo>
                <a:lnTo>
                  <a:pt x="153" y="3634"/>
                </a:lnTo>
                <a:close/>
                <a:moveTo>
                  <a:pt x="230" y="3684"/>
                </a:moveTo>
                <a:lnTo>
                  <a:pt x="240" y="3689"/>
                </a:lnTo>
                <a:lnTo>
                  <a:pt x="235" y="3687"/>
                </a:lnTo>
                <a:lnTo>
                  <a:pt x="270" y="3698"/>
                </a:lnTo>
                <a:lnTo>
                  <a:pt x="256" y="3744"/>
                </a:lnTo>
                <a:lnTo>
                  <a:pt x="222" y="3733"/>
                </a:lnTo>
                <a:cubicBezTo>
                  <a:pt x="220" y="3733"/>
                  <a:pt x="218" y="3732"/>
                  <a:pt x="217" y="3732"/>
                </a:cubicBezTo>
                <a:lnTo>
                  <a:pt x="207" y="3726"/>
                </a:lnTo>
                <a:lnTo>
                  <a:pt x="230" y="3684"/>
                </a:lnTo>
                <a:close/>
                <a:moveTo>
                  <a:pt x="312" y="3708"/>
                </a:moveTo>
                <a:lnTo>
                  <a:pt x="360" y="3712"/>
                </a:lnTo>
                <a:lnTo>
                  <a:pt x="355" y="3760"/>
                </a:lnTo>
                <a:lnTo>
                  <a:pt x="307" y="3755"/>
                </a:lnTo>
                <a:lnTo>
                  <a:pt x="312" y="3708"/>
                </a:lnTo>
                <a:close/>
                <a:moveTo>
                  <a:pt x="405" y="3712"/>
                </a:moveTo>
                <a:lnTo>
                  <a:pt x="453" y="3712"/>
                </a:lnTo>
                <a:lnTo>
                  <a:pt x="453" y="3760"/>
                </a:lnTo>
                <a:lnTo>
                  <a:pt x="405" y="3760"/>
                </a:lnTo>
                <a:lnTo>
                  <a:pt x="405" y="3712"/>
                </a:lnTo>
                <a:close/>
                <a:moveTo>
                  <a:pt x="501" y="3712"/>
                </a:moveTo>
                <a:lnTo>
                  <a:pt x="549" y="3712"/>
                </a:lnTo>
                <a:lnTo>
                  <a:pt x="549" y="3760"/>
                </a:lnTo>
                <a:lnTo>
                  <a:pt x="501" y="3760"/>
                </a:lnTo>
                <a:lnTo>
                  <a:pt x="501" y="3712"/>
                </a:lnTo>
                <a:close/>
                <a:moveTo>
                  <a:pt x="597" y="3712"/>
                </a:moveTo>
                <a:lnTo>
                  <a:pt x="645" y="3712"/>
                </a:lnTo>
                <a:lnTo>
                  <a:pt x="645" y="3760"/>
                </a:lnTo>
                <a:lnTo>
                  <a:pt x="597" y="3760"/>
                </a:lnTo>
                <a:lnTo>
                  <a:pt x="597" y="3712"/>
                </a:lnTo>
                <a:close/>
                <a:moveTo>
                  <a:pt x="693" y="3712"/>
                </a:moveTo>
                <a:lnTo>
                  <a:pt x="741" y="3712"/>
                </a:lnTo>
                <a:lnTo>
                  <a:pt x="741" y="3760"/>
                </a:lnTo>
                <a:lnTo>
                  <a:pt x="693" y="3760"/>
                </a:lnTo>
                <a:lnTo>
                  <a:pt x="693" y="3712"/>
                </a:lnTo>
                <a:close/>
                <a:moveTo>
                  <a:pt x="789" y="3712"/>
                </a:moveTo>
                <a:lnTo>
                  <a:pt x="837" y="3712"/>
                </a:lnTo>
                <a:lnTo>
                  <a:pt x="837" y="3760"/>
                </a:lnTo>
                <a:lnTo>
                  <a:pt x="789" y="3760"/>
                </a:lnTo>
                <a:lnTo>
                  <a:pt x="789" y="3712"/>
                </a:lnTo>
                <a:close/>
                <a:moveTo>
                  <a:pt x="885" y="3712"/>
                </a:moveTo>
                <a:lnTo>
                  <a:pt x="933" y="3712"/>
                </a:lnTo>
                <a:lnTo>
                  <a:pt x="933" y="3760"/>
                </a:lnTo>
                <a:lnTo>
                  <a:pt x="885" y="3760"/>
                </a:lnTo>
                <a:lnTo>
                  <a:pt x="885" y="3712"/>
                </a:lnTo>
                <a:close/>
                <a:moveTo>
                  <a:pt x="981" y="3712"/>
                </a:moveTo>
                <a:lnTo>
                  <a:pt x="1029" y="3712"/>
                </a:lnTo>
                <a:lnTo>
                  <a:pt x="1029" y="3760"/>
                </a:lnTo>
                <a:lnTo>
                  <a:pt x="981" y="3760"/>
                </a:lnTo>
                <a:lnTo>
                  <a:pt x="981" y="3712"/>
                </a:lnTo>
                <a:close/>
                <a:moveTo>
                  <a:pt x="1077" y="3712"/>
                </a:moveTo>
                <a:lnTo>
                  <a:pt x="1125" y="3712"/>
                </a:lnTo>
                <a:lnTo>
                  <a:pt x="1125" y="3760"/>
                </a:lnTo>
                <a:lnTo>
                  <a:pt x="1077" y="3760"/>
                </a:lnTo>
                <a:lnTo>
                  <a:pt x="1077" y="3712"/>
                </a:lnTo>
                <a:close/>
                <a:moveTo>
                  <a:pt x="1173" y="3712"/>
                </a:moveTo>
                <a:lnTo>
                  <a:pt x="1221" y="3712"/>
                </a:lnTo>
                <a:lnTo>
                  <a:pt x="1221" y="3760"/>
                </a:lnTo>
                <a:lnTo>
                  <a:pt x="1173" y="3760"/>
                </a:lnTo>
                <a:lnTo>
                  <a:pt x="1173" y="3712"/>
                </a:lnTo>
                <a:close/>
                <a:moveTo>
                  <a:pt x="1269" y="3712"/>
                </a:moveTo>
                <a:lnTo>
                  <a:pt x="1317" y="3712"/>
                </a:lnTo>
                <a:lnTo>
                  <a:pt x="1317" y="3760"/>
                </a:lnTo>
                <a:lnTo>
                  <a:pt x="1269" y="3760"/>
                </a:lnTo>
                <a:lnTo>
                  <a:pt x="1269" y="3712"/>
                </a:lnTo>
                <a:close/>
                <a:moveTo>
                  <a:pt x="1365" y="3712"/>
                </a:moveTo>
                <a:lnTo>
                  <a:pt x="1413" y="3712"/>
                </a:lnTo>
                <a:lnTo>
                  <a:pt x="1413" y="3760"/>
                </a:lnTo>
                <a:lnTo>
                  <a:pt x="1365" y="3760"/>
                </a:lnTo>
                <a:lnTo>
                  <a:pt x="1365" y="3712"/>
                </a:lnTo>
                <a:close/>
                <a:moveTo>
                  <a:pt x="1461" y="3712"/>
                </a:moveTo>
                <a:lnTo>
                  <a:pt x="1509" y="3712"/>
                </a:lnTo>
                <a:lnTo>
                  <a:pt x="1509" y="3760"/>
                </a:lnTo>
                <a:lnTo>
                  <a:pt x="1461" y="3760"/>
                </a:lnTo>
                <a:lnTo>
                  <a:pt x="1461" y="3712"/>
                </a:lnTo>
                <a:close/>
                <a:moveTo>
                  <a:pt x="1557" y="3712"/>
                </a:moveTo>
                <a:lnTo>
                  <a:pt x="1605" y="3712"/>
                </a:lnTo>
                <a:lnTo>
                  <a:pt x="1605" y="3760"/>
                </a:lnTo>
                <a:lnTo>
                  <a:pt x="1557" y="3760"/>
                </a:lnTo>
                <a:lnTo>
                  <a:pt x="1557" y="3712"/>
                </a:lnTo>
                <a:close/>
                <a:moveTo>
                  <a:pt x="1653" y="3712"/>
                </a:moveTo>
                <a:lnTo>
                  <a:pt x="1691" y="3712"/>
                </a:lnTo>
                <a:lnTo>
                  <a:pt x="1699" y="3712"/>
                </a:lnTo>
                <a:lnTo>
                  <a:pt x="1704" y="3759"/>
                </a:lnTo>
                <a:lnTo>
                  <a:pt x="1691" y="3760"/>
                </a:lnTo>
                <a:lnTo>
                  <a:pt x="1653" y="3760"/>
                </a:lnTo>
                <a:lnTo>
                  <a:pt x="1653" y="3712"/>
                </a:lnTo>
                <a:close/>
                <a:moveTo>
                  <a:pt x="1747" y="3707"/>
                </a:moveTo>
                <a:lnTo>
                  <a:pt x="1756" y="3706"/>
                </a:lnTo>
                <a:lnTo>
                  <a:pt x="1752" y="3706"/>
                </a:lnTo>
                <a:lnTo>
                  <a:pt x="1789" y="3695"/>
                </a:lnTo>
                <a:lnTo>
                  <a:pt x="1802" y="3741"/>
                </a:lnTo>
                <a:lnTo>
                  <a:pt x="1765" y="3752"/>
                </a:lnTo>
                <a:cubicBezTo>
                  <a:pt x="1764" y="3753"/>
                  <a:pt x="1762" y="3753"/>
                  <a:pt x="1761" y="3753"/>
                </a:cubicBezTo>
                <a:lnTo>
                  <a:pt x="1752" y="3754"/>
                </a:lnTo>
                <a:lnTo>
                  <a:pt x="1747" y="3707"/>
                </a:lnTo>
                <a:close/>
                <a:moveTo>
                  <a:pt x="1828" y="3679"/>
                </a:moveTo>
                <a:lnTo>
                  <a:pt x="1866" y="3658"/>
                </a:lnTo>
                <a:lnTo>
                  <a:pt x="1862" y="3661"/>
                </a:lnTo>
                <a:lnTo>
                  <a:pt x="1866" y="3658"/>
                </a:lnTo>
                <a:lnTo>
                  <a:pt x="1896" y="3695"/>
                </a:lnTo>
                <a:lnTo>
                  <a:pt x="1892" y="3698"/>
                </a:lnTo>
                <a:cubicBezTo>
                  <a:pt x="1891" y="3699"/>
                  <a:pt x="1890" y="3700"/>
                  <a:pt x="1889" y="3700"/>
                </a:cubicBezTo>
                <a:lnTo>
                  <a:pt x="1851" y="3721"/>
                </a:lnTo>
                <a:lnTo>
                  <a:pt x="1828" y="3679"/>
                </a:lnTo>
                <a:close/>
                <a:moveTo>
                  <a:pt x="1904" y="3628"/>
                </a:moveTo>
                <a:lnTo>
                  <a:pt x="1912" y="3621"/>
                </a:lnTo>
                <a:lnTo>
                  <a:pt x="1909" y="3624"/>
                </a:lnTo>
                <a:lnTo>
                  <a:pt x="1932" y="3596"/>
                </a:lnTo>
                <a:lnTo>
                  <a:pt x="1969" y="3626"/>
                </a:lnTo>
                <a:lnTo>
                  <a:pt x="1946" y="3654"/>
                </a:lnTo>
                <a:cubicBezTo>
                  <a:pt x="1945" y="3656"/>
                  <a:pt x="1944" y="3657"/>
                  <a:pt x="1942" y="3658"/>
                </a:cubicBezTo>
                <a:lnTo>
                  <a:pt x="1934" y="3665"/>
                </a:lnTo>
                <a:lnTo>
                  <a:pt x="1904" y="3628"/>
                </a:lnTo>
                <a:close/>
                <a:moveTo>
                  <a:pt x="1957" y="3560"/>
                </a:moveTo>
                <a:lnTo>
                  <a:pt x="1977" y="3522"/>
                </a:lnTo>
                <a:lnTo>
                  <a:pt x="1975" y="3527"/>
                </a:lnTo>
                <a:lnTo>
                  <a:pt x="1977" y="3522"/>
                </a:lnTo>
                <a:lnTo>
                  <a:pt x="2023" y="3536"/>
                </a:lnTo>
                <a:lnTo>
                  <a:pt x="2021" y="3540"/>
                </a:lnTo>
                <a:cubicBezTo>
                  <a:pt x="2021" y="3542"/>
                  <a:pt x="2020" y="3544"/>
                  <a:pt x="2019" y="3545"/>
                </a:cubicBezTo>
                <a:lnTo>
                  <a:pt x="1999" y="3583"/>
                </a:lnTo>
                <a:lnTo>
                  <a:pt x="1957" y="3560"/>
                </a:lnTo>
                <a:close/>
                <a:moveTo>
                  <a:pt x="1991" y="3476"/>
                </a:moveTo>
                <a:lnTo>
                  <a:pt x="1994" y="3464"/>
                </a:lnTo>
                <a:lnTo>
                  <a:pt x="1994" y="3468"/>
                </a:lnTo>
                <a:lnTo>
                  <a:pt x="1997" y="3433"/>
                </a:lnTo>
                <a:lnTo>
                  <a:pt x="2045" y="3438"/>
                </a:lnTo>
                <a:lnTo>
                  <a:pt x="2041" y="3473"/>
                </a:lnTo>
                <a:cubicBezTo>
                  <a:pt x="2041" y="3474"/>
                  <a:pt x="2041" y="3476"/>
                  <a:pt x="2040" y="3477"/>
                </a:cubicBezTo>
                <a:lnTo>
                  <a:pt x="2037" y="3490"/>
                </a:lnTo>
                <a:lnTo>
                  <a:pt x="1991" y="3476"/>
                </a:lnTo>
                <a:close/>
                <a:moveTo>
                  <a:pt x="2000" y="3388"/>
                </a:moveTo>
                <a:lnTo>
                  <a:pt x="2000" y="3340"/>
                </a:lnTo>
                <a:lnTo>
                  <a:pt x="2048" y="3340"/>
                </a:lnTo>
                <a:lnTo>
                  <a:pt x="2048" y="3388"/>
                </a:lnTo>
                <a:lnTo>
                  <a:pt x="2000" y="3388"/>
                </a:lnTo>
                <a:close/>
                <a:moveTo>
                  <a:pt x="2000" y="3292"/>
                </a:moveTo>
                <a:lnTo>
                  <a:pt x="2000" y="3244"/>
                </a:lnTo>
                <a:lnTo>
                  <a:pt x="2048" y="3244"/>
                </a:lnTo>
                <a:lnTo>
                  <a:pt x="2048" y="3292"/>
                </a:lnTo>
                <a:lnTo>
                  <a:pt x="2000" y="3292"/>
                </a:lnTo>
                <a:close/>
                <a:moveTo>
                  <a:pt x="2000" y="3196"/>
                </a:moveTo>
                <a:lnTo>
                  <a:pt x="2000" y="3148"/>
                </a:lnTo>
                <a:lnTo>
                  <a:pt x="2048" y="3148"/>
                </a:lnTo>
                <a:lnTo>
                  <a:pt x="2048" y="3196"/>
                </a:lnTo>
                <a:lnTo>
                  <a:pt x="2000" y="3196"/>
                </a:lnTo>
                <a:close/>
                <a:moveTo>
                  <a:pt x="2000" y="3100"/>
                </a:moveTo>
                <a:lnTo>
                  <a:pt x="2000" y="3052"/>
                </a:lnTo>
                <a:lnTo>
                  <a:pt x="2048" y="3052"/>
                </a:lnTo>
                <a:lnTo>
                  <a:pt x="2048" y="3100"/>
                </a:lnTo>
                <a:lnTo>
                  <a:pt x="2000" y="3100"/>
                </a:lnTo>
                <a:close/>
                <a:moveTo>
                  <a:pt x="2000" y="3004"/>
                </a:moveTo>
                <a:lnTo>
                  <a:pt x="2000" y="2956"/>
                </a:lnTo>
                <a:lnTo>
                  <a:pt x="2048" y="2956"/>
                </a:lnTo>
                <a:lnTo>
                  <a:pt x="2048" y="3004"/>
                </a:lnTo>
                <a:lnTo>
                  <a:pt x="2000" y="3004"/>
                </a:lnTo>
                <a:close/>
                <a:moveTo>
                  <a:pt x="2000" y="2908"/>
                </a:moveTo>
                <a:lnTo>
                  <a:pt x="2000" y="2860"/>
                </a:lnTo>
                <a:lnTo>
                  <a:pt x="2048" y="2860"/>
                </a:lnTo>
                <a:lnTo>
                  <a:pt x="2048" y="2908"/>
                </a:lnTo>
                <a:lnTo>
                  <a:pt x="2000" y="2908"/>
                </a:lnTo>
                <a:close/>
                <a:moveTo>
                  <a:pt x="2000" y="2812"/>
                </a:moveTo>
                <a:lnTo>
                  <a:pt x="2000" y="2764"/>
                </a:lnTo>
                <a:lnTo>
                  <a:pt x="2048" y="2764"/>
                </a:lnTo>
                <a:lnTo>
                  <a:pt x="2048" y="2812"/>
                </a:lnTo>
                <a:lnTo>
                  <a:pt x="2000" y="2812"/>
                </a:lnTo>
                <a:close/>
                <a:moveTo>
                  <a:pt x="2000" y="2716"/>
                </a:moveTo>
                <a:lnTo>
                  <a:pt x="2000" y="2668"/>
                </a:lnTo>
                <a:lnTo>
                  <a:pt x="2048" y="2668"/>
                </a:lnTo>
                <a:lnTo>
                  <a:pt x="2048" y="2716"/>
                </a:lnTo>
                <a:lnTo>
                  <a:pt x="2000" y="2716"/>
                </a:lnTo>
                <a:close/>
                <a:moveTo>
                  <a:pt x="2000" y="2620"/>
                </a:moveTo>
                <a:lnTo>
                  <a:pt x="2000" y="2572"/>
                </a:lnTo>
                <a:lnTo>
                  <a:pt x="2048" y="2572"/>
                </a:lnTo>
                <a:lnTo>
                  <a:pt x="2048" y="2620"/>
                </a:lnTo>
                <a:lnTo>
                  <a:pt x="2000" y="2620"/>
                </a:lnTo>
                <a:close/>
                <a:moveTo>
                  <a:pt x="2000" y="2524"/>
                </a:moveTo>
                <a:lnTo>
                  <a:pt x="2000" y="2476"/>
                </a:lnTo>
                <a:lnTo>
                  <a:pt x="2048" y="2476"/>
                </a:lnTo>
                <a:lnTo>
                  <a:pt x="2048" y="2524"/>
                </a:lnTo>
                <a:lnTo>
                  <a:pt x="2000" y="2524"/>
                </a:lnTo>
                <a:close/>
                <a:moveTo>
                  <a:pt x="2000" y="2428"/>
                </a:moveTo>
                <a:lnTo>
                  <a:pt x="2000" y="2380"/>
                </a:lnTo>
                <a:lnTo>
                  <a:pt x="2048" y="2380"/>
                </a:lnTo>
                <a:lnTo>
                  <a:pt x="2048" y="2428"/>
                </a:lnTo>
                <a:lnTo>
                  <a:pt x="2000" y="2428"/>
                </a:lnTo>
                <a:close/>
                <a:moveTo>
                  <a:pt x="2000" y="2332"/>
                </a:moveTo>
                <a:lnTo>
                  <a:pt x="2000" y="2284"/>
                </a:lnTo>
                <a:lnTo>
                  <a:pt x="2048" y="2284"/>
                </a:lnTo>
                <a:lnTo>
                  <a:pt x="2048" y="2332"/>
                </a:lnTo>
                <a:lnTo>
                  <a:pt x="2000" y="2332"/>
                </a:lnTo>
                <a:close/>
                <a:moveTo>
                  <a:pt x="2000" y="2236"/>
                </a:moveTo>
                <a:lnTo>
                  <a:pt x="2000" y="2188"/>
                </a:lnTo>
                <a:lnTo>
                  <a:pt x="2048" y="2188"/>
                </a:lnTo>
                <a:lnTo>
                  <a:pt x="2048" y="2236"/>
                </a:lnTo>
                <a:lnTo>
                  <a:pt x="2000" y="2236"/>
                </a:lnTo>
                <a:close/>
                <a:moveTo>
                  <a:pt x="2000" y="2140"/>
                </a:moveTo>
                <a:lnTo>
                  <a:pt x="2000" y="2092"/>
                </a:lnTo>
                <a:lnTo>
                  <a:pt x="2048" y="2092"/>
                </a:lnTo>
                <a:lnTo>
                  <a:pt x="2048" y="2140"/>
                </a:lnTo>
                <a:lnTo>
                  <a:pt x="2000" y="2140"/>
                </a:lnTo>
                <a:close/>
                <a:moveTo>
                  <a:pt x="2000" y="2044"/>
                </a:moveTo>
                <a:lnTo>
                  <a:pt x="2000" y="1996"/>
                </a:lnTo>
                <a:lnTo>
                  <a:pt x="2048" y="1996"/>
                </a:lnTo>
                <a:lnTo>
                  <a:pt x="2048" y="2044"/>
                </a:lnTo>
                <a:lnTo>
                  <a:pt x="2000" y="2044"/>
                </a:lnTo>
                <a:close/>
                <a:moveTo>
                  <a:pt x="2000" y="1948"/>
                </a:moveTo>
                <a:lnTo>
                  <a:pt x="2000" y="1900"/>
                </a:lnTo>
                <a:lnTo>
                  <a:pt x="2048" y="1900"/>
                </a:lnTo>
                <a:lnTo>
                  <a:pt x="2048" y="1948"/>
                </a:lnTo>
                <a:lnTo>
                  <a:pt x="2000" y="1948"/>
                </a:lnTo>
                <a:close/>
                <a:moveTo>
                  <a:pt x="2000" y="1852"/>
                </a:moveTo>
                <a:lnTo>
                  <a:pt x="2000" y="1804"/>
                </a:lnTo>
                <a:lnTo>
                  <a:pt x="2048" y="1804"/>
                </a:lnTo>
                <a:lnTo>
                  <a:pt x="2048" y="1852"/>
                </a:lnTo>
                <a:lnTo>
                  <a:pt x="2000" y="1852"/>
                </a:lnTo>
                <a:close/>
                <a:moveTo>
                  <a:pt x="2000" y="1756"/>
                </a:moveTo>
                <a:lnTo>
                  <a:pt x="2000" y="1708"/>
                </a:lnTo>
                <a:lnTo>
                  <a:pt x="2048" y="1708"/>
                </a:lnTo>
                <a:lnTo>
                  <a:pt x="2048" y="1756"/>
                </a:lnTo>
                <a:lnTo>
                  <a:pt x="2000" y="1756"/>
                </a:lnTo>
                <a:close/>
                <a:moveTo>
                  <a:pt x="2000" y="1660"/>
                </a:moveTo>
                <a:lnTo>
                  <a:pt x="2000" y="1612"/>
                </a:lnTo>
                <a:lnTo>
                  <a:pt x="2048" y="1612"/>
                </a:lnTo>
                <a:lnTo>
                  <a:pt x="2048" y="1660"/>
                </a:lnTo>
                <a:lnTo>
                  <a:pt x="2000" y="1660"/>
                </a:lnTo>
                <a:close/>
                <a:moveTo>
                  <a:pt x="2000" y="1564"/>
                </a:moveTo>
                <a:lnTo>
                  <a:pt x="2000" y="1516"/>
                </a:lnTo>
                <a:lnTo>
                  <a:pt x="2048" y="1516"/>
                </a:lnTo>
                <a:lnTo>
                  <a:pt x="2048" y="1564"/>
                </a:lnTo>
                <a:lnTo>
                  <a:pt x="2000" y="1564"/>
                </a:lnTo>
                <a:close/>
                <a:moveTo>
                  <a:pt x="2000" y="1468"/>
                </a:moveTo>
                <a:lnTo>
                  <a:pt x="2000" y="1420"/>
                </a:lnTo>
                <a:lnTo>
                  <a:pt x="2048" y="1420"/>
                </a:lnTo>
                <a:lnTo>
                  <a:pt x="2048" y="1468"/>
                </a:lnTo>
                <a:lnTo>
                  <a:pt x="2000" y="1468"/>
                </a:lnTo>
                <a:close/>
                <a:moveTo>
                  <a:pt x="2000" y="1372"/>
                </a:moveTo>
                <a:lnTo>
                  <a:pt x="2000" y="1324"/>
                </a:lnTo>
                <a:lnTo>
                  <a:pt x="2048" y="1324"/>
                </a:lnTo>
                <a:lnTo>
                  <a:pt x="2048" y="1372"/>
                </a:lnTo>
                <a:lnTo>
                  <a:pt x="2000" y="1372"/>
                </a:lnTo>
                <a:close/>
                <a:moveTo>
                  <a:pt x="2000" y="1276"/>
                </a:moveTo>
                <a:lnTo>
                  <a:pt x="2000" y="1228"/>
                </a:lnTo>
                <a:lnTo>
                  <a:pt x="2048" y="1228"/>
                </a:lnTo>
                <a:lnTo>
                  <a:pt x="2048" y="1276"/>
                </a:lnTo>
                <a:lnTo>
                  <a:pt x="2000" y="1276"/>
                </a:lnTo>
                <a:close/>
                <a:moveTo>
                  <a:pt x="2000" y="1180"/>
                </a:moveTo>
                <a:lnTo>
                  <a:pt x="2000" y="1132"/>
                </a:lnTo>
                <a:lnTo>
                  <a:pt x="2048" y="1132"/>
                </a:lnTo>
                <a:lnTo>
                  <a:pt x="2048" y="1180"/>
                </a:lnTo>
                <a:lnTo>
                  <a:pt x="2000" y="1180"/>
                </a:lnTo>
                <a:close/>
                <a:moveTo>
                  <a:pt x="2000" y="1084"/>
                </a:moveTo>
                <a:lnTo>
                  <a:pt x="2000" y="1036"/>
                </a:lnTo>
                <a:lnTo>
                  <a:pt x="2048" y="1036"/>
                </a:lnTo>
                <a:lnTo>
                  <a:pt x="2048" y="1084"/>
                </a:lnTo>
                <a:lnTo>
                  <a:pt x="2000" y="1084"/>
                </a:lnTo>
                <a:close/>
                <a:moveTo>
                  <a:pt x="2000" y="988"/>
                </a:moveTo>
                <a:lnTo>
                  <a:pt x="2000" y="940"/>
                </a:lnTo>
                <a:lnTo>
                  <a:pt x="2048" y="940"/>
                </a:lnTo>
                <a:lnTo>
                  <a:pt x="2048" y="988"/>
                </a:lnTo>
                <a:lnTo>
                  <a:pt x="2000" y="988"/>
                </a:lnTo>
                <a:close/>
                <a:moveTo>
                  <a:pt x="2000" y="892"/>
                </a:moveTo>
                <a:lnTo>
                  <a:pt x="2000" y="844"/>
                </a:lnTo>
                <a:lnTo>
                  <a:pt x="2048" y="844"/>
                </a:lnTo>
                <a:lnTo>
                  <a:pt x="2048" y="892"/>
                </a:lnTo>
                <a:lnTo>
                  <a:pt x="2000" y="892"/>
                </a:lnTo>
                <a:close/>
                <a:moveTo>
                  <a:pt x="2000" y="796"/>
                </a:moveTo>
                <a:lnTo>
                  <a:pt x="2000" y="748"/>
                </a:lnTo>
                <a:lnTo>
                  <a:pt x="2048" y="748"/>
                </a:lnTo>
                <a:lnTo>
                  <a:pt x="2048" y="796"/>
                </a:lnTo>
                <a:lnTo>
                  <a:pt x="2000" y="796"/>
                </a:lnTo>
                <a:close/>
                <a:moveTo>
                  <a:pt x="2000" y="700"/>
                </a:moveTo>
                <a:lnTo>
                  <a:pt x="2000" y="652"/>
                </a:lnTo>
                <a:lnTo>
                  <a:pt x="2048" y="652"/>
                </a:lnTo>
                <a:lnTo>
                  <a:pt x="2048" y="700"/>
                </a:lnTo>
                <a:lnTo>
                  <a:pt x="2000" y="700"/>
                </a:lnTo>
                <a:close/>
                <a:moveTo>
                  <a:pt x="2000" y="604"/>
                </a:moveTo>
                <a:lnTo>
                  <a:pt x="2000" y="556"/>
                </a:lnTo>
                <a:lnTo>
                  <a:pt x="2048" y="556"/>
                </a:lnTo>
                <a:lnTo>
                  <a:pt x="2048" y="604"/>
                </a:lnTo>
                <a:lnTo>
                  <a:pt x="2000" y="604"/>
                </a:lnTo>
                <a:close/>
                <a:moveTo>
                  <a:pt x="2000" y="508"/>
                </a:moveTo>
                <a:lnTo>
                  <a:pt x="2000" y="460"/>
                </a:lnTo>
                <a:lnTo>
                  <a:pt x="2048" y="460"/>
                </a:lnTo>
                <a:lnTo>
                  <a:pt x="2048" y="508"/>
                </a:lnTo>
                <a:lnTo>
                  <a:pt x="2000" y="508"/>
                </a:lnTo>
                <a:close/>
                <a:moveTo>
                  <a:pt x="2000" y="412"/>
                </a:moveTo>
                <a:lnTo>
                  <a:pt x="2000" y="364"/>
                </a:lnTo>
                <a:lnTo>
                  <a:pt x="2048" y="364"/>
                </a:lnTo>
                <a:lnTo>
                  <a:pt x="2048" y="412"/>
                </a:lnTo>
                <a:lnTo>
                  <a:pt x="2000" y="412"/>
                </a:lnTo>
                <a:close/>
                <a:moveTo>
                  <a:pt x="1996" y="319"/>
                </a:moveTo>
                <a:lnTo>
                  <a:pt x="1994" y="294"/>
                </a:lnTo>
                <a:lnTo>
                  <a:pt x="1994" y="298"/>
                </a:lnTo>
                <a:lnTo>
                  <a:pt x="1988" y="276"/>
                </a:lnTo>
                <a:lnTo>
                  <a:pt x="2034" y="262"/>
                </a:lnTo>
                <a:lnTo>
                  <a:pt x="2040" y="285"/>
                </a:lnTo>
                <a:cubicBezTo>
                  <a:pt x="2041" y="286"/>
                  <a:pt x="2041" y="287"/>
                  <a:pt x="2041" y="289"/>
                </a:cubicBezTo>
                <a:lnTo>
                  <a:pt x="2044" y="314"/>
                </a:lnTo>
                <a:lnTo>
                  <a:pt x="1996" y="319"/>
                </a:lnTo>
                <a:close/>
                <a:moveTo>
                  <a:pt x="1975" y="235"/>
                </a:moveTo>
                <a:lnTo>
                  <a:pt x="1952" y="193"/>
                </a:lnTo>
                <a:lnTo>
                  <a:pt x="1994" y="170"/>
                </a:lnTo>
                <a:lnTo>
                  <a:pt x="2017" y="212"/>
                </a:lnTo>
                <a:lnTo>
                  <a:pt x="1975" y="235"/>
                </a:lnTo>
                <a:close/>
                <a:moveTo>
                  <a:pt x="1926" y="158"/>
                </a:moveTo>
                <a:lnTo>
                  <a:pt x="1909" y="138"/>
                </a:lnTo>
                <a:lnTo>
                  <a:pt x="1912" y="141"/>
                </a:lnTo>
                <a:lnTo>
                  <a:pt x="1896" y="128"/>
                </a:lnTo>
                <a:lnTo>
                  <a:pt x="1926" y="90"/>
                </a:lnTo>
                <a:lnTo>
                  <a:pt x="1943" y="104"/>
                </a:lnTo>
                <a:cubicBezTo>
                  <a:pt x="1944" y="105"/>
                  <a:pt x="1945" y="106"/>
                  <a:pt x="1946" y="107"/>
                </a:cubicBezTo>
                <a:lnTo>
                  <a:pt x="1963" y="128"/>
                </a:lnTo>
                <a:lnTo>
                  <a:pt x="1926" y="158"/>
                </a:lnTo>
                <a:close/>
                <a:moveTo>
                  <a:pt x="1862" y="100"/>
                </a:moveTo>
                <a:lnTo>
                  <a:pt x="1820" y="77"/>
                </a:lnTo>
                <a:lnTo>
                  <a:pt x="1843" y="35"/>
                </a:lnTo>
                <a:lnTo>
                  <a:pt x="1885" y="58"/>
                </a:lnTo>
                <a:lnTo>
                  <a:pt x="1862" y="100"/>
                </a:lnTo>
                <a:close/>
                <a:moveTo>
                  <a:pt x="1780" y="63"/>
                </a:moveTo>
                <a:lnTo>
                  <a:pt x="1752" y="54"/>
                </a:lnTo>
                <a:lnTo>
                  <a:pt x="1756" y="55"/>
                </a:lnTo>
                <a:lnTo>
                  <a:pt x="1737" y="53"/>
                </a:lnTo>
                <a:lnTo>
                  <a:pt x="1742" y="6"/>
                </a:lnTo>
                <a:lnTo>
                  <a:pt x="1761" y="8"/>
                </a:lnTo>
                <a:cubicBezTo>
                  <a:pt x="1762" y="8"/>
                  <a:pt x="1764" y="8"/>
                  <a:pt x="1765" y="8"/>
                </a:cubicBezTo>
                <a:lnTo>
                  <a:pt x="1793" y="17"/>
                </a:lnTo>
                <a:lnTo>
                  <a:pt x="1780" y="63"/>
                </a:lnTo>
                <a:close/>
                <a:moveTo>
                  <a:pt x="1690" y="48"/>
                </a:moveTo>
                <a:lnTo>
                  <a:pt x="1689" y="48"/>
                </a:lnTo>
                <a:lnTo>
                  <a:pt x="1694" y="1"/>
                </a:lnTo>
                <a:lnTo>
                  <a:pt x="1695" y="1"/>
                </a:lnTo>
                <a:lnTo>
                  <a:pt x="1690" y="48"/>
                </a:ln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470025" y="4995862"/>
            <a:ext cx="655638" cy="93663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454775" y="5275262"/>
            <a:ext cx="17145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>
                <a:solidFill>
                  <a:srgbClr val="000000"/>
                </a:solidFill>
              </a:rPr>
              <a:t>Read-only attributes are grayed</a:t>
            </a:r>
            <a:endParaRPr lang="en-US" sz="32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 rot="10800000">
            <a:off x="5719763" y="5299075"/>
            <a:ext cx="655637" cy="93662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453188" y="5907087"/>
            <a:ext cx="6350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>
                <a:solidFill>
                  <a:srgbClr val="000000"/>
                </a:solidFill>
              </a:rPr>
              <a:t>Help values</a:t>
            </a:r>
            <a:endParaRPr lang="en-US" sz="32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6465888" y="5475287"/>
            <a:ext cx="9842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>
                <a:solidFill>
                  <a:srgbClr val="000000"/>
                </a:solidFill>
              </a:rPr>
              <a:t>Authorized values</a:t>
            </a:r>
            <a:endParaRPr lang="en-US" sz="32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6450013" y="5064125"/>
            <a:ext cx="11430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900" b="1">
                <a:solidFill>
                  <a:srgbClr val="000000"/>
                </a:solidFill>
              </a:rPr>
              <a:t>Default value filled in</a:t>
            </a:r>
            <a:endParaRPr lang="en-US" sz="32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3017838" y="5043487"/>
            <a:ext cx="273050" cy="196850"/>
          </a:xfrm>
          <a:custGeom>
            <a:avLst/>
            <a:gdLst>
              <a:gd name="T0" fmla="*/ 2147483647 w 320"/>
              <a:gd name="T1" fmla="*/ 0 h 368"/>
              <a:gd name="T2" fmla="*/ 0 w 320"/>
              <a:gd name="T3" fmla="*/ 2147483647 h 368"/>
              <a:gd name="T4" fmla="*/ 0 w 320"/>
              <a:gd name="T5" fmla="*/ 2147483647 h 368"/>
              <a:gd name="T6" fmla="*/ 2147483647 w 320"/>
              <a:gd name="T7" fmla="*/ 2147483647 h 368"/>
              <a:gd name="T8" fmla="*/ 2147483647 w 320"/>
              <a:gd name="T9" fmla="*/ 2147483647 h 368"/>
              <a:gd name="T10" fmla="*/ 2147483647 w 320"/>
              <a:gd name="T11" fmla="*/ 2147483647 h 368"/>
              <a:gd name="T12" fmla="*/ 2147483647 w 320"/>
              <a:gd name="T13" fmla="*/ 2147483647 h 368"/>
              <a:gd name="T14" fmla="*/ 2147483647 w 320"/>
              <a:gd name="T15" fmla="*/ 0 h 368"/>
              <a:gd name="T16" fmla="*/ 2147483647 w 320"/>
              <a:gd name="T17" fmla="*/ 0 h 36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0"/>
              <a:gd name="T28" fmla="*/ 0 h 368"/>
              <a:gd name="T29" fmla="*/ 320 w 320"/>
              <a:gd name="T30" fmla="*/ 368 h 36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0" h="368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lnTo>
                  <a:pt x="0" y="315"/>
                </a:lnTo>
                <a:cubicBezTo>
                  <a:pt x="0" y="345"/>
                  <a:pt x="24" y="368"/>
                  <a:pt x="54" y="368"/>
                </a:cubicBezTo>
                <a:lnTo>
                  <a:pt x="267" y="368"/>
                </a:lnTo>
                <a:cubicBezTo>
                  <a:pt x="297" y="368"/>
                  <a:pt x="320" y="345"/>
                  <a:pt x="320" y="315"/>
                </a:cubicBezTo>
                <a:lnTo>
                  <a:pt x="320" y="54"/>
                </a:lnTo>
                <a:cubicBezTo>
                  <a:pt x="320" y="24"/>
                  <a:pt x="297" y="0"/>
                  <a:pt x="267" y="0"/>
                </a:cubicBezTo>
                <a:lnTo>
                  <a:pt x="54" y="0"/>
                </a:lnTo>
                <a:close/>
              </a:path>
            </a:pathLst>
          </a:custGeom>
          <a:noFill/>
          <a:ln w="23813" cap="rnd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/>
          <p:cNvSpPr>
            <a:spLocks noEditPoints="1"/>
          </p:cNvSpPr>
          <p:nvPr/>
        </p:nvSpPr>
        <p:spPr bwMode="auto">
          <a:xfrm rot="10800000">
            <a:off x="5719763" y="5491162"/>
            <a:ext cx="655637" cy="93663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 rot="10800000">
            <a:off x="5719763" y="5921375"/>
            <a:ext cx="655637" cy="93662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/>
          <p:cNvSpPr>
            <a:spLocks noEditPoints="1"/>
          </p:cNvSpPr>
          <p:nvPr/>
        </p:nvSpPr>
        <p:spPr bwMode="auto">
          <a:xfrm rot="21311823">
            <a:off x="3490913" y="4987925"/>
            <a:ext cx="2882900" cy="300037"/>
          </a:xfrm>
          <a:custGeom>
            <a:avLst/>
            <a:gdLst>
              <a:gd name="T0" fmla="*/ 2147483647 w 4976"/>
              <a:gd name="T1" fmla="*/ 2147483647 h 561"/>
              <a:gd name="T2" fmla="*/ 2147483647 w 4976"/>
              <a:gd name="T3" fmla="*/ 2147483647 h 561"/>
              <a:gd name="T4" fmla="*/ 2147483647 w 4976"/>
              <a:gd name="T5" fmla="*/ 2147483647 h 561"/>
              <a:gd name="T6" fmla="*/ 2147483647 w 4976"/>
              <a:gd name="T7" fmla="*/ 2147483647 h 561"/>
              <a:gd name="T8" fmla="*/ 2147483647 w 4976"/>
              <a:gd name="T9" fmla="*/ 2147483647 h 561"/>
              <a:gd name="T10" fmla="*/ 2147483647 w 4976"/>
              <a:gd name="T11" fmla="*/ 2147483647 h 561"/>
              <a:gd name="T12" fmla="*/ 0 w 4976"/>
              <a:gd name="T13" fmla="*/ 2147483647 h 561"/>
              <a:gd name="T14" fmla="*/ 2147483647 w 4976"/>
              <a:gd name="T15" fmla="*/ 2147483647 h 561"/>
              <a:gd name="T16" fmla="*/ 2147483647 w 4976"/>
              <a:gd name="T17" fmla="*/ 2147483647 h 561"/>
              <a:gd name="T18" fmla="*/ 2147483647 w 4976"/>
              <a:gd name="T19" fmla="*/ 2147483647 h 561"/>
              <a:gd name="T20" fmla="*/ 2147483647 w 4976"/>
              <a:gd name="T21" fmla="*/ 2147483647 h 561"/>
              <a:gd name="T22" fmla="*/ 2147483647 w 4976"/>
              <a:gd name="T23" fmla="*/ 2147483647 h 561"/>
              <a:gd name="T24" fmla="*/ 2147483647 w 4976"/>
              <a:gd name="T25" fmla="*/ 2147483647 h 561"/>
              <a:gd name="T26" fmla="*/ 2147483647 w 4976"/>
              <a:gd name="T27" fmla="*/ 2147483647 h 561"/>
              <a:gd name="T28" fmla="*/ 2147483647 w 4976"/>
              <a:gd name="T29" fmla="*/ 2147483647 h 56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76"/>
              <a:gd name="T46" fmla="*/ 0 h 561"/>
              <a:gd name="T47" fmla="*/ 4976 w 4976"/>
              <a:gd name="T48" fmla="*/ 561 h 56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76" h="561">
                <a:moveTo>
                  <a:pt x="4971" y="561"/>
                </a:moveTo>
                <a:lnTo>
                  <a:pt x="43" y="102"/>
                </a:lnTo>
                <a:lnTo>
                  <a:pt x="48" y="54"/>
                </a:lnTo>
                <a:lnTo>
                  <a:pt x="4976" y="514"/>
                </a:lnTo>
                <a:lnTo>
                  <a:pt x="4971" y="561"/>
                </a:lnTo>
                <a:close/>
                <a:moveTo>
                  <a:pt x="121" y="166"/>
                </a:moveTo>
                <a:lnTo>
                  <a:pt x="0" y="74"/>
                </a:lnTo>
                <a:lnTo>
                  <a:pt x="136" y="6"/>
                </a:lnTo>
                <a:cubicBezTo>
                  <a:pt x="147" y="0"/>
                  <a:pt x="162" y="4"/>
                  <a:pt x="168" y="16"/>
                </a:cubicBezTo>
                <a:cubicBezTo>
                  <a:pt x="174" y="28"/>
                  <a:pt x="169" y="43"/>
                  <a:pt x="157" y="49"/>
                </a:cubicBezTo>
                <a:lnTo>
                  <a:pt x="56" y="99"/>
                </a:lnTo>
                <a:lnTo>
                  <a:pt x="60" y="59"/>
                </a:lnTo>
                <a:lnTo>
                  <a:pt x="150" y="127"/>
                </a:lnTo>
                <a:cubicBezTo>
                  <a:pt x="160" y="136"/>
                  <a:pt x="162" y="151"/>
                  <a:pt x="154" y="161"/>
                </a:cubicBezTo>
                <a:cubicBezTo>
                  <a:pt x="146" y="172"/>
                  <a:pt x="131" y="174"/>
                  <a:pt x="121" y="166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5405438" y="5421312"/>
            <a:ext cx="220662" cy="257175"/>
          </a:xfrm>
          <a:custGeom>
            <a:avLst/>
            <a:gdLst>
              <a:gd name="T0" fmla="*/ 2147483647 w 448"/>
              <a:gd name="T1" fmla="*/ 0 h 480"/>
              <a:gd name="T2" fmla="*/ 0 w 448"/>
              <a:gd name="T3" fmla="*/ 2147483647 h 480"/>
              <a:gd name="T4" fmla="*/ 0 w 448"/>
              <a:gd name="T5" fmla="*/ 2147483647 h 480"/>
              <a:gd name="T6" fmla="*/ 2147483647 w 448"/>
              <a:gd name="T7" fmla="*/ 2147483647 h 480"/>
              <a:gd name="T8" fmla="*/ 2147483647 w 448"/>
              <a:gd name="T9" fmla="*/ 2147483647 h 480"/>
              <a:gd name="T10" fmla="*/ 2147483647 w 448"/>
              <a:gd name="T11" fmla="*/ 2147483647 h 480"/>
              <a:gd name="T12" fmla="*/ 2147483647 w 448"/>
              <a:gd name="T13" fmla="*/ 2147483647 h 480"/>
              <a:gd name="T14" fmla="*/ 2147483647 w 448"/>
              <a:gd name="T15" fmla="*/ 0 h 480"/>
              <a:gd name="T16" fmla="*/ 2147483647 w 448"/>
              <a:gd name="T17" fmla="*/ 0 h 4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8"/>
              <a:gd name="T28" fmla="*/ 0 h 480"/>
              <a:gd name="T29" fmla="*/ 448 w 448"/>
              <a:gd name="T30" fmla="*/ 480 h 4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8" h="48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lnTo>
                  <a:pt x="0" y="406"/>
                </a:lnTo>
                <a:cubicBezTo>
                  <a:pt x="0" y="447"/>
                  <a:pt x="34" y="480"/>
                  <a:pt x="75" y="480"/>
                </a:cubicBezTo>
                <a:lnTo>
                  <a:pt x="374" y="480"/>
                </a:lnTo>
                <a:cubicBezTo>
                  <a:pt x="415" y="480"/>
                  <a:pt x="448" y="447"/>
                  <a:pt x="448" y="406"/>
                </a:cubicBezTo>
                <a:lnTo>
                  <a:pt x="448" y="75"/>
                </a:lnTo>
                <a:cubicBezTo>
                  <a:pt x="448" y="34"/>
                  <a:pt x="415" y="0"/>
                  <a:pt x="374" y="0"/>
                </a:cubicBezTo>
                <a:lnTo>
                  <a:pt x="75" y="0"/>
                </a:lnTo>
                <a:close/>
              </a:path>
            </a:pathLst>
          </a:custGeom>
          <a:noFill/>
          <a:ln w="23813" cap="rnd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5400675" y="5861050"/>
            <a:ext cx="220663" cy="257175"/>
          </a:xfrm>
          <a:custGeom>
            <a:avLst/>
            <a:gdLst>
              <a:gd name="T0" fmla="*/ 2147483647 w 448"/>
              <a:gd name="T1" fmla="*/ 0 h 480"/>
              <a:gd name="T2" fmla="*/ 0 w 448"/>
              <a:gd name="T3" fmla="*/ 2147483647 h 480"/>
              <a:gd name="T4" fmla="*/ 0 w 448"/>
              <a:gd name="T5" fmla="*/ 2147483647 h 480"/>
              <a:gd name="T6" fmla="*/ 2147483647 w 448"/>
              <a:gd name="T7" fmla="*/ 2147483647 h 480"/>
              <a:gd name="T8" fmla="*/ 2147483647 w 448"/>
              <a:gd name="T9" fmla="*/ 2147483647 h 480"/>
              <a:gd name="T10" fmla="*/ 2147483647 w 448"/>
              <a:gd name="T11" fmla="*/ 2147483647 h 480"/>
              <a:gd name="T12" fmla="*/ 2147483647 w 448"/>
              <a:gd name="T13" fmla="*/ 2147483647 h 480"/>
              <a:gd name="T14" fmla="*/ 2147483647 w 448"/>
              <a:gd name="T15" fmla="*/ 0 h 480"/>
              <a:gd name="T16" fmla="*/ 2147483647 w 448"/>
              <a:gd name="T17" fmla="*/ 0 h 4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8"/>
              <a:gd name="T28" fmla="*/ 0 h 480"/>
              <a:gd name="T29" fmla="*/ 448 w 448"/>
              <a:gd name="T30" fmla="*/ 480 h 4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8" h="48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lnTo>
                  <a:pt x="0" y="406"/>
                </a:lnTo>
                <a:cubicBezTo>
                  <a:pt x="0" y="447"/>
                  <a:pt x="34" y="480"/>
                  <a:pt x="75" y="480"/>
                </a:cubicBezTo>
                <a:lnTo>
                  <a:pt x="374" y="480"/>
                </a:lnTo>
                <a:cubicBezTo>
                  <a:pt x="415" y="480"/>
                  <a:pt x="448" y="447"/>
                  <a:pt x="448" y="406"/>
                </a:cubicBezTo>
                <a:lnTo>
                  <a:pt x="448" y="75"/>
                </a:lnTo>
                <a:cubicBezTo>
                  <a:pt x="448" y="34"/>
                  <a:pt x="415" y="0"/>
                  <a:pt x="374" y="0"/>
                </a:cubicBezTo>
                <a:lnTo>
                  <a:pt x="75" y="0"/>
                </a:lnTo>
                <a:close/>
              </a:path>
            </a:pathLst>
          </a:custGeom>
          <a:noFill/>
          <a:ln w="23813" cap="rnd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“Creation”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Object Attribute Access - Principles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71625" y="914400"/>
          <a:ext cx="6200775" cy="2867025"/>
        </p:xfrm>
        <a:graphic>
          <a:graphicData uri="http://schemas.openxmlformats.org/presentationml/2006/ole">
            <p:oleObj spid="_x0000_s49154" name="Worksheet" r:id="rId3" imgW="6200689" imgH="2866908" progId="Excel.Sheet.12">
              <p:embed/>
            </p:oleObj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80975" y="5315292"/>
            <a:ext cx="79829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 err="1" smtClean="0">
                <a:solidFill>
                  <a:srgbClr val="000000"/>
                </a:solidFill>
              </a:rPr>
              <a:t>EZQuery</a:t>
            </a:r>
            <a:r>
              <a:rPr lang="en-US" sz="1050" b="1" dirty="0" smtClean="0">
                <a:solidFill>
                  <a:srgbClr val="000000"/>
                </a:solidFill>
              </a:rPr>
              <a:t> mask</a:t>
            </a:r>
            <a:endParaRPr lang="en-US" sz="105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9517" y="3810000"/>
            <a:ext cx="2065683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1524000" y="4800600"/>
            <a:ext cx="762000" cy="1219200"/>
          </a:xfrm>
          <a:custGeom>
            <a:avLst/>
            <a:gdLst>
              <a:gd name="T0" fmla="*/ 2147483647 w 2048"/>
              <a:gd name="T1" fmla="*/ 2147483647 h 3760"/>
              <a:gd name="T2" fmla="*/ 2147483647 w 2048"/>
              <a:gd name="T3" fmla="*/ 2147483647 h 3760"/>
              <a:gd name="T4" fmla="*/ 2147483647 w 2048"/>
              <a:gd name="T5" fmla="*/ 2147483647 h 3760"/>
              <a:gd name="T6" fmla="*/ 2147483647 w 2048"/>
              <a:gd name="T7" fmla="*/ 2147483647 h 3760"/>
              <a:gd name="T8" fmla="*/ 2147483647 w 2048"/>
              <a:gd name="T9" fmla="*/ 2147483647 h 3760"/>
              <a:gd name="T10" fmla="*/ 2147483647 w 2048"/>
              <a:gd name="T11" fmla="*/ 2147483647 h 3760"/>
              <a:gd name="T12" fmla="*/ 2147483647 w 2048"/>
              <a:gd name="T13" fmla="*/ 2147483647 h 3760"/>
              <a:gd name="T14" fmla="*/ 2147483647 w 2048"/>
              <a:gd name="T15" fmla="*/ 2147483647 h 3760"/>
              <a:gd name="T16" fmla="*/ 2147483647 w 2048"/>
              <a:gd name="T17" fmla="*/ 2147483647 h 3760"/>
              <a:gd name="T18" fmla="*/ 2147483647 w 2048"/>
              <a:gd name="T19" fmla="*/ 2147483647 h 3760"/>
              <a:gd name="T20" fmla="*/ 2147483647 w 2048"/>
              <a:gd name="T21" fmla="*/ 2147483647 h 3760"/>
              <a:gd name="T22" fmla="*/ 2147483647 w 2048"/>
              <a:gd name="T23" fmla="*/ 2147483647 h 3760"/>
              <a:gd name="T24" fmla="*/ 2147483647 w 2048"/>
              <a:gd name="T25" fmla="*/ 2147483647 h 3760"/>
              <a:gd name="T26" fmla="*/ 2147483647 w 2048"/>
              <a:gd name="T27" fmla="*/ 2147483647 h 3760"/>
              <a:gd name="T28" fmla="*/ 2147483647 w 2048"/>
              <a:gd name="T29" fmla="*/ 2147483647 h 3760"/>
              <a:gd name="T30" fmla="*/ 2147483647 w 2048"/>
              <a:gd name="T31" fmla="*/ 2147483647 h 3760"/>
              <a:gd name="T32" fmla="*/ 2147483647 w 2048"/>
              <a:gd name="T33" fmla="*/ 2147483647 h 3760"/>
              <a:gd name="T34" fmla="*/ 2147483647 w 2048"/>
              <a:gd name="T35" fmla="*/ 2147483647 h 3760"/>
              <a:gd name="T36" fmla="*/ 2147483647 w 2048"/>
              <a:gd name="T37" fmla="*/ 2147483647 h 3760"/>
              <a:gd name="T38" fmla="*/ 2147483647 w 2048"/>
              <a:gd name="T39" fmla="*/ 2147483647 h 3760"/>
              <a:gd name="T40" fmla="*/ 2147483647 w 2048"/>
              <a:gd name="T41" fmla="*/ 2147483647 h 3760"/>
              <a:gd name="T42" fmla="*/ 2147483647 w 2048"/>
              <a:gd name="T43" fmla="*/ 2147483647 h 3760"/>
              <a:gd name="T44" fmla="*/ 2147483647 w 2048"/>
              <a:gd name="T45" fmla="*/ 2147483647 h 3760"/>
              <a:gd name="T46" fmla="*/ 2147483647 w 2048"/>
              <a:gd name="T47" fmla="*/ 2147483647 h 3760"/>
              <a:gd name="T48" fmla="*/ 2147483647 w 2048"/>
              <a:gd name="T49" fmla="*/ 2147483647 h 3760"/>
              <a:gd name="T50" fmla="*/ 2147483647 w 2048"/>
              <a:gd name="T51" fmla="*/ 2147483647 h 3760"/>
              <a:gd name="T52" fmla="*/ 0 w 2048"/>
              <a:gd name="T53" fmla="*/ 2147483647 h 3760"/>
              <a:gd name="T54" fmla="*/ 2147483647 w 2048"/>
              <a:gd name="T55" fmla="*/ 2147483647 h 3760"/>
              <a:gd name="T56" fmla="*/ 2147483647 w 2048"/>
              <a:gd name="T57" fmla="*/ 2147483647 h 3760"/>
              <a:gd name="T58" fmla="*/ 2147483647 w 2048"/>
              <a:gd name="T59" fmla="*/ 2147483647 h 3760"/>
              <a:gd name="T60" fmla="*/ 2147483647 w 2048"/>
              <a:gd name="T61" fmla="*/ 2147483647 h 3760"/>
              <a:gd name="T62" fmla="*/ 2147483647 w 2048"/>
              <a:gd name="T63" fmla="*/ 2147483647 h 3760"/>
              <a:gd name="T64" fmla="*/ 2147483647 w 2048"/>
              <a:gd name="T65" fmla="*/ 2147483647 h 3760"/>
              <a:gd name="T66" fmla="*/ 2147483647 w 2048"/>
              <a:gd name="T67" fmla="*/ 2147483647 h 3760"/>
              <a:gd name="T68" fmla="*/ 2147483647 w 2048"/>
              <a:gd name="T69" fmla="*/ 2147483647 h 3760"/>
              <a:gd name="T70" fmla="*/ 2147483647 w 2048"/>
              <a:gd name="T71" fmla="*/ 2147483647 h 3760"/>
              <a:gd name="T72" fmla="*/ 2147483647 w 2048"/>
              <a:gd name="T73" fmla="*/ 2147483647 h 3760"/>
              <a:gd name="T74" fmla="*/ 2147483647 w 2048"/>
              <a:gd name="T75" fmla="*/ 2147483647 h 3760"/>
              <a:gd name="T76" fmla="*/ 2147483647 w 2048"/>
              <a:gd name="T77" fmla="*/ 2147483647 h 3760"/>
              <a:gd name="T78" fmla="*/ 2147483647 w 2048"/>
              <a:gd name="T79" fmla="*/ 2147483647 h 3760"/>
              <a:gd name="T80" fmla="*/ 2147483647 w 2048"/>
              <a:gd name="T81" fmla="*/ 2147483647 h 3760"/>
              <a:gd name="T82" fmla="*/ 2147483647 w 2048"/>
              <a:gd name="T83" fmla="*/ 2147483647 h 3760"/>
              <a:gd name="T84" fmla="*/ 2147483647 w 2048"/>
              <a:gd name="T85" fmla="*/ 2147483647 h 3760"/>
              <a:gd name="T86" fmla="*/ 2147483647 w 2048"/>
              <a:gd name="T87" fmla="*/ 2147483647 h 3760"/>
              <a:gd name="T88" fmla="*/ 2147483647 w 2048"/>
              <a:gd name="T89" fmla="*/ 2147483647 h 3760"/>
              <a:gd name="T90" fmla="*/ 2147483647 w 2048"/>
              <a:gd name="T91" fmla="*/ 2147483647 h 3760"/>
              <a:gd name="T92" fmla="*/ 2147483647 w 2048"/>
              <a:gd name="T93" fmla="*/ 2147483647 h 3760"/>
              <a:gd name="T94" fmla="*/ 2147483647 w 2048"/>
              <a:gd name="T95" fmla="*/ 2147483647 h 3760"/>
              <a:gd name="T96" fmla="*/ 2147483647 w 2048"/>
              <a:gd name="T97" fmla="*/ 2147483647 h 3760"/>
              <a:gd name="T98" fmla="*/ 2147483647 w 2048"/>
              <a:gd name="T99" fmla="*/ 2147483647 h 3760"/>
              <a:gd name="T100" fmla="*/ 2147483647 w 2048"/>
              <a:gd name="T101" fmla="*/ 2147483647 h 3760"/>
              <a:gd name="T102" fmla="*/ 2147483647 w 2048"/>
              <a:gd name="T103" fmla="*/ 2147483647 h 3760"/>
              <a:gd name="T104" fmla="*/ 2147483647 w 2048"/>
              <a:gd name="T105" fmla="*/ 2147483647 h 3760"/>
              <a:gd name="T106" fmla="*/ 2147483647 w 2048"/>
              <a:gd name="T107" fmla="*/ 2147483647 h 3760"/>
              <a:gd name="T108" fmla="*/ 2147483647 w 2048"/>
              <a:gd name="T109" fmla="*/ 2147483647 h 3760"/>
              <a:gd name="T110" fmla="*/ 2147483647 w 2048"/>
              <a:gd name="T111" fmla="*/ 2147483647 h 3760"/>
              <a:gd name="T112" fmla="*/ 2147483647 w 2048"/>
              <a:gd name="T113" fmla="*/ 2147483647 h 3760"/>
              <a:gd name="T114" fmla="*/ 2147483647 w 2048"/>
              <a:gd name="T115" fmla="*/ 2147483647 h 3760"/>
              <a:gd name="T116" fmla="*/ 2147483647 w 2048"/>
              <a:gd name="T117" fmla="*/ 2147483647 h 3760"/>
              <a:gd name="T118" fmla="*/ 2147483647 w 2048"/>
              <a:gd name="T119" fmla="*/ 2147483647 h 3760"/>
              <a:gd name="T120" fmla="*/ 2147483647 w 2048"/>
              <a:gd name="T121" fmla="*/ 2147483647 h 3760"/>
              <a:gd name="T122" fmla="*/ 2147483647 w 2048"/>
              <a:gd name="T123" fmla="*/ 2147483647 h 3760"/>
              <a:gd name="T124" fmla="*/ 2147483647 w 2048"/>
              <a:gd name="T125" fmla="*/ 2147483647 h 37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048"/>
              <a:gd name="T190" fmla="*/ 0 h 3760"/>
              <a:gd name="T191" fmla="*/ 2048 w 2048"/>
              <a:gd name="T192" fmla="*/ 3760 h 376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048" h="3760">
                <a:moveTo>
                  <a:pt x="1691" y="48"/>
                </a:moveTo>
                <a:lnTo>
                  <a:pt x="1643" y="48"/>
                </a:lnTo>
                <a:lnTo>
                  <a:pt x="1643" y="0"/>
                </a:lnTo>
                <a:lnTo>
                  <a:pt x="1691" y="0"/>
                </a:lnTo>
                <a:lnTo>
                  <a:pt x="1691" y="48"/>
                </a:lnTo>
                <a:close/>
                <a:moveTo>
                  <a:pt x="1595" y="48"/>
                </a:moveTo>
                <a:lnTo>
                  <a:pt x="1547" y="48"/>
                </a:lnTo>
                <a:lnTo>
                  <a:pt x="1547" y="0"/>
                </a:lnTo>
                <a:lnTo>
                  <a:pt x="1595" y="0"/>
                </a:lnTo>
                <a:lnTo>
                  <a:pt x="1595" y="48"/>
                </a:lnTo>
                <a:close/>
                <a:moveTo>
                  <a:pt x="1499" y="48"/>
                </a:moveTo>
                <a:lnTo>
                  <a:pt x="1451" y="48"/>
                </a:lnTo>
                <a:lnTo>
                  <a:pt x="1451" y="0"/>
                </a:lnTo>
                <a:lnTo>
                  <a:pt x="1499" y="0"/>
                </a:lnTo>
                <a:lnTo>
                  <a:pt x="1499" y="48"/>
                </a:lnTo>
                <a:close/>
                <a:moveTo>
                  <a:pt x="1403" y="48"/>
                </a:moveTo>
                <a:lnTo>
                  <a:pt x="1355" y="48"/>
                </a:lnTo>
                <a:lnTo>
                  <a:pt x="1355" y="0"/>
                </a:lnTo>
                <a:lnTo>
                  <a:pt x="1403" y="0"/>
                </a:lnTo>
                <a:lnTo>
                  <a:pt x="1403" y="48"/>
                </a:lnTo>
                <a:close/>
                <a:moveTo>
                  <a:pt x="1307" y="48"/>
                </a:moveTo>
                <a:lnTo>
                  <a:pt x="1259" y="48"/>
                </a:lnTo>
                <a:lnTo>
                  <a:pt x="1259" y="0"/>
                </a:lnTo>
                <a:lnTo>
                  <a:pt x="1307" y="0"/>
                </a:lnTo>
                <a:lnTo>
                  <a:pt x="1307" y="48"/>
                </a:lnTo>
                <a:close/>
                <a:moveTo>
                  <a:pt x="1211" y="48"/>
                </a:moveTo>
                <a:lnTo>
                  <a:pt x="1163" y="48"/>
                </a:lnTo>
                <a:lnTo>
                  <a:pt x="1163" y="0"/>
                </a:lnTo>
                <a:lnTo>
                  <a:pt x="1211" y="0"/>
                </a:lnTo>
                <a:lnTo>
                  <a:pt x="1211" y="48"/>
                </a:lnTo>
                <a:close/>
                <a:moveTo>
                  <a:pt x="1115" y="48"/>
                </a:moveTo>
                <a:lnTo>
                  <a:pt x="1067" y="48"/>
                </a:lnTo>
                <a:lnTo>
                  <a:pt x="1067" y="0"/>
                </a:lnTo>
                <a:lnTo>
                  <a:pt x="1115" y="0"/>
                </a:lnTo>
                <a:lnTo>
                  <a:pt x="1115" y="48"/>
                </a:lnTo>
                <a:close/>
                <a:moveTo>
                  <a:pt x="1019" y="48"/>
                </a:moveTo>
                <a:lnTo>
                  <a:pt x="971" y="48"/>
                </a:lnTo>
                <a:lnTo>
                  <a:pt x="971" y="0"/>
                </a:lnTo>
                <a:lnTo>
                  <a:pt x="1019" y="0"/>
                </a:lnTo>
                <a:lnTo>
                  <a:pt x="1019" y="48"/>
                </a:lnTo>
                <a:close/>
                <a:moveTo>
                  <a:pt x="923" y="48"/>
                </a:moveTo>
                <a:lnTo>
                  <a:pt x="875" y="48"/>
                </a:lnTo>
                <a:lnTo>
                  <a:pt x="875" y="0"/>
                </a:lnTo>
                <a:lnTo>
                  <a:pt x="923" y="0"/>
                </a:lnTo>
                <a:lnTo>
                  <a:pt x="923" y="48"/>
                </a:lnTo>
                <a:close/>
                <a:moveTo>
                  <a:pt x="827" y="48"/>
                </a:moveTo>
                <a:lnTo>
                  <a:pt x="779" y="48"/>
                </a:lnTo>
                <a:lnTo>
                  <a:pt x="779" y="0"/>
                </a:lnTo>
                <a:lnTo>
                  <a:pt x="827" y="0"/>
                </a:lnTo>
                <a:lnTo>
                  <a:pt x="827" y="48"/>
                </a:lnTo>
                <a:close/>
                <a:moveTo>
                  <a:pt x="731" y="48"/>
                </a:moveTo>
                <a:lnTo>
                  <a:pt x="683" y="48"/>
                </a:lnTo>
                <a:lnTo>
                  <a:pt x="683" y="0"/>
                </a:lnTo>
                <a:lnTo>
                  <a:pt x="731" y="0"/>
                </a:lnTo>
                <a:lnTo>
                  <a:pt x="731" y="48"/>
                </a:lnTo>
                <a:close/>
                <a:moveTo>
                  <a:pt x="635" y="48"/>
                </a:moveTo>
                <a:lnTo>
                  <a:pt x="587" y="48"/>
                </a:lnTo>
                <a:lnTo>
                  <a:pt x="587" y="0"/>
                </a:lnTo>
                <a:lnTo>
                  <a:pt x="635" y="0"/>
                </a:lnTo>
                <a:lnTo>
                  <a:pt x="635" y="48"/>
                </a:lnTo>
                <a:close/>
                <a:moveTo>
                  <a:pt x="539" y="48"/>
                </a:moveTo>
                <a:lnTo>
                  <a:pt x="491" y="48"/>
                </a:lnTo>
                <a:lnTo>
                  <a:pt x="491" y="0"/>
                </a:lnTo>
                <a:lnTo>
                  <a:pt x="539" y="0"/>
                </a:lnTo>
                <a:lnTo>
                  <a:pt x="539" y="48"/>
                </a:lnTo>
                <a:close/>
                <a:moveTo>
                  <a:pt x="443" y="48"/>
                </a:moveTo>
                <a:lnTo>
                  <a:pt x="395" y="48"/>
                </a:lnTo>
                <a:lnTo>
                  <a:pt x="395" y="0"/>
                </a:lnTo>
                <a:lnTo>
                  <a:pt x="443" y="0"/>
                </a:lnTo>
                <a:lnTo>
                  <a:pt x="443" y="48"/>
                </a:lnTo>
                <a:close/>
                <a:moveTo>
                  <a:pt x="350" y="49"/>
                </a:moveTo>
                <a:lnTo>
                  <a:pt x="302" y="54"/>
                </a:lnTo>
                <a:lnTo>
                  <a:pt x="297" y="7"/>
                </a:lnTo>
                <a:lnTo>
                  <a:pt x="345" y="2"/>
                </a:lnTo>
                <a:lnTo>
                  <a:pt x="350" y="49"/>
                </a:lnTo>
                <a:close/>
                <a:moveTo>
                  <a:pt x="260" y="66"/>
                </a:moveTo>
                <a:lnTo>
                  <a:pt x="235" y="73"/>
                </a:lnTo>
                <a:lnTo>
                  <a:pt x="240" y="72"/>
                </a:lnTo>
                <a:lnTo>
                  <a:pt x="221" y="82"/>
                </a:lnTo>
                <a:lnTo>
                  <a:pt x="198" y="40"/>
                </a:lnTo>
                <a:lnTo>
                  <a:pt x="217" y="29"/>
                </a:lnTo>
                <a:cubicBezTo>
                  <a:pt x="218" y="29"/>
                  <a:pt x="220" y="28"/>
                  <a:pt x="222" y="27"/>
                </a:cubicBezTo>
                <a:lnTo>
                  <a:pt x="247" y="20"/>
                </a:lnTo>
                <a:lnTo>
                  <a:pt x="260" y="66"/>
                </a:lnTo>
                <a:close/>
                <a:moveTo>
                  <a:pt x="183" y="103"/>
                </a:moveTo>
                <a:lnTo>
                  <a:pt x="146" y="134"/>
                </a:lnTo>
                <a:lnTo>
                  <a:pt x="115" y="97"/>
                </a:lnTo>
                <a:lnTo>
                  <a:pt x="152" y="66"/>
                </a:lnTo>
                <a:lnTo>
                  <a:pt x="183" y="103"/>
                </a:lnTo>
                <a:close/>
                <a:moveTo>
                  <a:pt x="117" y="166"/>
                </a:moveTo>
                <a:lnTo>
                  <a:pt x="100" y="187"/>
                </a:lnTo>
                <a:lnTo>
                  <a:pt x="103" y="183"/>
                </a:lnTo>
                <a:lnTo>
                  <a:pt x="92" y="202"/>
                </a:lnTo>
                <a:lnTo>
                  <a:pt x="50" y="179"/>
                </a:lnTo>
                <a:lnTo>
                  <a:pt x="60" y="160"/>
                </a:lnTo>
                <a:cubicBezTo>
                  <a:pt x="61" y="159"/>
                  <a:pt x="62" y="157"/>
                  <a:pt x="63" y="156"/>
                </a:cubicBezTo>
                <a:lnTo>
                  <a:pt x="80" y="135"/>
                </a:lnTo>
                <a:lnTo>
                  <a:pt x="117" y="166"/>
                </a:lnTo>
                <a:close/>
                <a:moveTo>
                  <a:pt x="72" y="239"/>
                </a:moveTo>
                <a:lnTo>
                  <a:pt x="58" y="285"/>
                </a:lnTo>
                <a:lnTo>
                  <a:pt x="12" y="272"/>
                </a:lnTo>
                <a:lnTo>
                  <a:pt x="26" y="226"/>
                </a:lnTo>
                <a:lnTo>
                  <a:pt x="72" y="239"/>
                </a:lnTo>
                <a:close/>
                <a:moveTo>
                  <a:pt x="52" y="328"/>
                </a:moveTo>
                <a:lnTo>
                  <a:pt x="48" y="361"/>
                </a:lnTo>
                <a:lnTo>
                  <a:pt x="48" y="374"/>
                </a:lnTo>
                <a:lnTo>
                  <a:pt x="0" y="374"/>
                </a:lnTo>
                <a:lnTo>
                  <a:pt x="1" y="356"/>
                </a:lnTo>
                <a:lnTo>
                  <a:pt x="4" y="323"/>
                </a:lnTo>
                <a:lnTo>
                  <a:pt x="52" y="328"/>
                </a:lnTo>
                <a:close/>
                <a:moveTo>
                  <a:pt x="48" y="422"/>
                </a:moveTo>
                <a:lnTo>
                  <a:pt x="48" y="470"/>
                </a:lnTo>
                <a:lnTo>
                  <a:pt x="0" y="470"/>
                </a:lnTo>
                <a:lnTo>
                  <a:pt x="0" y="422"/>
                </a:lnTo>
                <a:lnTo>
                  <a:pt x="48" y="422"/>
                </a:lnTo>
                <a:close/>
                <a:moveTo>
                  <a:pt x="48" y="518"/>
                </a:moveTo>
                <a:lnTo>
                  <a:pt x="48" y="566"/>
                </a:lnTo>
                <a:lnTo>
                  <a:pt x="0" y="566"/>
                </a:lnTo>
                <a:lnTo>
                  <a:pt x="0" y="518"/>
                </a:lnTo>
                <a:lnTo>
                  <a:pt x="48" y="518"/>
                </a:lnTo>
                <a:close/>
                <a:moveTo>
                  <a:pt x="48" y="614"/>
                </a:moveTo>
                <a:lnTo>
                  <a:pt x="48" y="662"/>
                </a:lnTo>
                <a:lnTo>
                  <a:pt x="0" y="662"/>
                </a:lnTo>
                <a:lnTo>
                  <a:pt x="0" y="614"/>
                </a:lnTo>
                <a:lnTo>
                  <a:pt x="48" y="614"/>
                </a:lnTo>
                <a:close/>
                <a:moveTo>
                  <a:pt x="48" y="710"/>
                </a:moveTo>
                <a:lnTo>
                  <a:pt x="48" y="758"/>
                </a:lnTo>
                <a:lnTo>
                  <a:pt x="0" y="758"/>
                </a:lnTo>
                <a:lnTo>
                  <a:pt x="0" y="710"/>
                </a:lnTo>
                <a:lnTo>
                  <a:pt x="48" y="710"/>
                </a:lnTo>
                <a:close/>
                <a:moveTo>
                  <a:pt x="48" y="806"/>
                </a:moveTo>
                <a:lnTo>
                  <a:pt x="48" y="854"/>
                </a:lnTo>
                <a:lnTo>
                  <a:pt x="0" y="854"/>
                </a:lnTo>
                <a:lnTo>
                  <a:pt x="0" y="806"/>
                </a:lnTo>
                <a:lnTo>
                  <a:pt x="48" y="806"/>
                </a:lnTo>
                <a:close/>
                <a:moveTo>
                  <a:pt x="48" y="902"/>
                </a:moveTo>
                <a:lnTo>
                  <a:pt x="48" y="950"/>
                </a:lnTo>
                <a:lnTo>
                  <a:pt x="0" y="950"/>
                </a:lnTo>
                <a:lnTo>
                  <a:pt x="0" y="902"/>
                </a:lnTo>
                <a:lnTo>
                  <a:pt x="48" y="902"/>
                </a:lnTo>
                <a:close/>
                <a:moveTo>
                  <a:pt x="48" y="998"/>
                </a:moveTo>
                <a:lnTo>
                  <a:pt x="48" y="1046"/>
                </a:lnTo>
                <a:lnTo>
                  <a:pt x="0" y="1046"/>
                </a:lnTo>
                <a:lnTo>
                  <a:pt x="0" y="998"/>
                </a:lnTo>
                <a:lnTo>
                  <a:pt x="48" y="998"/>
                </a:lnTo>
                <a:close/>
                <a:moveTo>
                  <a:pt x="48" y="1094"/>
                </a:moveTo>
                <a:lnTo>
                  <a:pt x="48" y="1142"/>
                </a:lnTo>
                <a:lnTo>
                  <a:pt x="0" y="1142"/>
                </a:lnTo>
                <a:lnTo>
                  <a:pt x="0" y="1094"/>
                </a:lnTo>
                <a:lnTo>
                  <a:pt x="48" y="1094"/>
                </a:lnTo>
                <a:close/>
                <a:moveTo>
                  <a:pt x="48" y="1190"/>
                </a:moveTo>
                <a:lnTo>
                  <a:pt x="48" y="1238"/>
                </a:lnTo>
                <a:lnTo>
                  <a:pt x="0" y="1238"/>
                </a:lnTo>
                <a:lnTo>
                  <a:pt x="0" y="1190"/>
                </a:lnTo>
                <a:lnTo>
                  <a:pt x="48" y="1190"/>
                </a:lnTo>
                <a:close/>
                <a:moveTo>
                  <a:pt x="48" y="1286"/>
                </a:moveTo>
                <a:lnTo>
                  <a:pt x="48" y="1334"/>
                </a:lnTo>
                <a:lnTo>
                  <a:pt x="0" y="1334"/>
                </a:lnTo>
                <a:lnTo>
                  <a:pt x="0" y="1286"/>
                </a:lnTo>
                <a:lnTo>
                  <a:pt x="48" y="1286"/>
                </a:lnTo>
                <a:close/>
                <a:moveTo>
                  <a:pt x="48" y="1382"/>
                </a:moveTo>
                <a:lnTo>
                  <a:pt x="48" y="1430"/>
                </a:lnTo>
                <a:lnTo>
                  <a:pt x="0" y="1430"/>
                </a:lnTo>
                <a:lnTo>
                  <a:pt x="0" y="1382"/>
                </a:lnTo>
                <a:lnTo>
                  <a:pt x="48" y="1382"/>
                </a:lnTo>
                <a:close/>
                <a:moveTo>
                  <a:pt x="48" y="1478"/>
                </a:moveTo>
                <a:lnTo>
                  <a:pt x="48" y="1526"/>
                </a:lnTo>
                <a:lnTo>
                  <a:pt x="0" y="1526"/>
                </a:lnTo>
                <a:lnTo>
                  <a:pt x="0" y="1478"/>
                </a:lnTo>
                <a:lnTo>
                  <a:pt x="48" y="1478"/>
                </a:lnTo>
                <a:close/>
                <a:moveTo>
                  <a:pt x="48" y="1574"/>
                </a:moveTo>
                <a:lnTo>
                  <a:pt x="48" y="1622"/>
                </a:lnTo>
                <a:lnTo>
                  <a:pt x="0" y="1622"/>
                </a:lnTo>
                <a:lnTo>
                  <a:pt x="0" y="1574"/>
                </a:lnTo>
                <a:lnTo>
                  <a:pt x="48" y="1574"/>
                </a:lnTo>
                <a:close/>
                <a:moveTo>
                  <a:pt x="48" y="1670"/>
                </a:moveTo>
                <a:lnTo>
                  <a:pt x="48" y="1718"/>
                </a:lnTo>
                <a:lnTo>
                  <a:pt x="0" y="1718"/>
                </a:lnTo>
                <a:lnTo>
                  <a:pt x="0" y="1670"/>
                </a:lnTo>
                <a:lnTo>
                  <a:pt x="48" y="1670"/>
                </a:lnTo>
                <a:close/>
                <a:moveTo>
                  <a:pt x="48" y="1766"/>
                </a:moveTo>
                <a:lnTo>
                  <a:pt x="48" y="1814"/>
                </a:lnTo>
                <a:lnTo>
                  <a:pt x="0" y="1814"/>
                </a:lnTo>
                <a:lnTo>
                  <a:pt x="0" y="1766"/>
                </a:lnTo>
                <a:lnTo>
                  <a:pt x="48" y="1766"/>
                </a:lnTo>
                <a:close/>
                <a:moveTo>
                  <a:pt x="48" y="1862"/>
                </a:moveTo>
                <a:lnTo>
                  <a:pt x="48" y="1910"/>
                </a:lnTo>
                <a:lnTo>
                  <a:pt x="0" y="1910"/>
                </a:lnTo>
                <a:lnTo>
                  <a:pt x="0" y="1862"/>
                </a:lnTo>
                <a:lnTo>
                  <a:pt x="48" y="1862"/>
                </a:lnTo>
                <a:close/>
                <a:moveTo>
                  <a:pt x="48" y="1958"/>
                </a:moveTo>
                <a:lnTo>
                  <a:pt x="48" y="2006"/>
                </a:lnTo>
                <a:lnTo>
                  <a:pt x="0" y="2006"/>
                </a:lnTo>
                <a:lnTo>
                  <a:pt x="0" y="1958"/>
                </a:lnTo>
                <a:lnTo>
                  <a:pt x="48" y="1958"/>
                </a:lnTo>
                <a:close/>
                <a:moveTo>
                  <a:pt x="48" y="2054"/>
                </a:moveTo>
                <a:lnTo>
                  <a:pt x="48" y="2102"/>
                </a:lnTo>
                <a:lnTo>
                  <a:pt x="0" y="2102"/>
                </a:lnTo>
                <a:lnTo>
                  <a:pt x="0" y="2054"/>
                </a:lnTo>
                <a:lnTo>
                  <a:pt x="48" y="2054"/>
                </a:lnTo>
                <a:close/>
                <a:moveTo>
                  <a:pt x="48" y="2150"/>
                </a:moveTo>
                <a:lnTo>
                  <a:pt x="48" y="2198"/>
                </a:lnTo>
                <a:lnTo>
                  <a:pt x="0" y="2198"/>
                </a:lnTo>
                <a:lnTo>
                  <a:pt x="0" y="2150"/>
                </a:lnTo>
                <a:lnTo>
                  <a:pt x="48" y="2150"/>
                </a:lnTo>
                <a:close/>
                <a:moveTo>
                  <a:pt x="48" y="2246"/>
                </a:moveTo>
                <a:lnTo>
                  <a:pt x="48" y="2294"/>
                </a:lnTo>
                <a:lnTo>
                  <a:pt x="0" y="2294"/>
                </a:lnTo>
                <a:lnTo>
                  <a:pt x="0" y="2246"/>
                </a:lnTo>
                <a:lnTo>
                  <a:pt x="48" y="2246"/>
                </a:lnTo>
                <a:close/>
                <a:moveTo>
                  <a:pt x="48" y="2342"/>
                </a:moveTo>
                <a:lnTo>
                  <a:pt x="48" y="2390"/>
                </a:lnTo>
                <a:lnTo>
                  <a:pt x="0" y="2390"/>
                </a:lnTo>
                <a:lnTo>
                  <a:pt x="0" y="2342"/>
                </a:lnTo>
                <a:lnTo>
                  <a:pt x="48" y="2342"/>
                </a:lnTo>
                <a:close/>
                <a:moveTo>
                  <a:pt x="48" y="2438"/>
                </a:moveTo>
                <a:lnTo>
                  <a:pt x="48" y="2486"/>
                </a:lnTo>
                <a:lnTo>
                  <a:pt x="0" y="2486"/>
                </a:lnTo>
                <a:lnTo>
                  <a:pt x="0" y="2438"/>
                </a:lnTo>
                <a:lnTo>
                  <a:pt x="48" y="2438"/>
                </a:lnTo>
                <a:close/>
                <a:moveTo>
                  <a:pt x="48" y="2534"/>
                </a:moveTo>
                <a:lnTo>
                  <a:pt x="48" y="2582"/>
                </a:lnTo>
                <a:lnTo>
                  <a:pt x="0" y="2582"/>
                </a:lnTo>
                <a:lnTo>
                  <a:pt x="0" y="2534"/>
                </a:lnTo>
                <a:lnTo>
                  <a:pt x="48" y="2534"/>
                </a:lnTo>
                <a:close/>
                <a:moveTo>
                  <a:pt x="48" y="2630"/>
                </a:moveTo>
                <a:lnTo>
                  <a:pt x="48" y="2678"/>
                </a:lnTo>
                <a:lnTo>
                  <a:pt x="0" y="2678"/>
                </a:lnTo>
                <a:lnTo>
                  <a:pt x="0" y="2630"/>
                </a:lnTo>
                <a:lnTo>
                  <a:pt x="48" y="2630"/>
                </a:lnTo>
                <a:close/>
                <a:moveTo>
                  <a:pt x="48" y="2726"/>
                </a:moveTo>
                <a:lnTo>
                  <a:pt x="48" y="2774"/>
                </a:lnTo>
                <a:lnTo>
                  <a:pt x="0" y="2774"/>
                </a:lnTo>
                <a:lnTo>
                  <a:pt x="0" y="2726"/>
                </a:lnTo>
                <a:lnTo>
                  <a:pt x="48" y="2726"/>
                </a:lnTo>
                <a:close/>
                <a:moveTo>
                  <a:pt x="48" y="2822"/>
                </a:moveTo>
                <a:lnTo>
                  <a:pt x="48" y="2870"/>
                </a:lnTo>
                <a:lnTo>
                  <a:pt x="0" y="2870"/>
                </a:lnTo>
                <a:lnTo>
                  <a:pt x="0" y="2822"/>
                </a:lnTo>
                <a:lnTo>
                  <a:pt x="48" y="2822"/>
                </a:lnTo>
                <a:close/>
                <a:moveTo>
                  <a:pt x="48" y="2918"/>
                </a:moveTo>
                <a:lnTo>
                  <a:pt x="48" y="2966"/>
                </a:lnTo>
                <a:lnTo>
                  <a:pt x="0" y="2966"/>
                </a:lnTo>
                <a:lnTo>
                  <a:pt x="0" y="2918"/>
                </a:lnTo>
                <a:lnTo>
                  <a:pt x="48" y="2918"/>
                </a:lnTo>
                <a:close/>
                <a:moveTo>
                  <a:pt x="48" y="3014"/>
                </a:moveTo>
                <a:lnTo>
                  <a:pt x="48" y="3062"/>
                </a:lnTo>
                <a:lnTo>
                  <a:pt x="0" y="3062"/>
                </a:lnTo>
                <a:lnTo>
                  <a:pt x="0" y="3014"/>
                </a:lnTo>
                <a:lnTo>
                  <a:pt x="48" y="3014"/>
                </a:lnTo>
                <a:close/>
                <a:moveTo>
                  <a:pt x="48" y="3110"/>
                </a:moveTo>
                <a:lnTo>
                  <a:pt x="48" y="3158"/>
                </a:lnTo>
                <a:lnTo>
                  <a:pt x="0" y="3158"/>
                </a:lnTo>
                <a:lnTo>
                  <a:pt x="0" y="3110"/>
                </a:lnTo>
                <a:lnTo>
                  <a:pt x="48" y="3110"/>
                </a:lnTo>
                <a:close/>
                <a:moveTo>
                  <a:pt x="48" y="3206"/>
                </a:moveTo>
                <a:lnTo>
                  <a:pt x="48" y="3254"/>
                </a:lnTo>
                <a:lnTo>
                  <a:pt x="0" y="3254"/>
                </a:lnTo>
                <a:lnTo>
                  <a:pt x="0" y="3206"/>
                </a:lnTo>
                <a:lnTo>
                  <a:pt x="48" y="3206"/>
                </a:lnTo>
                <a:close/>
                <a:moveTo>
                  <a:pt x="48" y="3302"/>
                </a:moveTo>
                <a:lnTo>
                  <a:pt x="48" y="3350"/>
                </a:lnTo>
                <a:lnTo>
                  <a:pt x="0" y="3350"/>
                </a:lnTo>
                <a:lnTo>
                  <a:pt x="0" y="3302"/>
                </a:lnTo>
                <a:lnTo>
                  <a:pt x="48" y="3302"/>
                </a:lnTo>
                <a:close/>
                <a:moveTo>
                  <a:pt x="48" y="3398"/>
                </a:moveTo>
                <a:lnTo>
                  <a:pt x="48" y="3403"/>
                </a:lnTo>
                <a:lnTo>
                  <a:pt x="53" y="3443"/>
                </a:lnTo>
                <a:lnTo>
                  <a:pt x="5" y="3448"/>
                </a:lnTo>
                <a:lnTo>
                  <a:pt x="0" y="3403"/>
                </a:lnTo>
                <a:lnTo>
                  <a:pt x="0" y="3398"/>
                </a:lnTo>
                <a:lnTo>
                  <a:pt x="48" y="3398"/>
                </a:lnTo>
                <a:close/>
                <a:moveTo>
                  <a:pt x="61" y="3485"/>
                </a:moveTo>
                <a:lnTo>
                  <a:pt x="73" y="3527"/>
                </a:lnTo>
                <a:lnTo>
                  <a:pt x="71" y="3522"/>
                </a:lnTo>
                <a:lnTo>
                  <a:pt x="74" y="3526"/>
                </a:lnTo>
                <a:lnTo>
                  <a:pt x="32" y="3549"/>
                </a:lnTo>
                <a:lnTo>
                  <a:pt x="29" y="3545"/>
                </a:lnTo>
                <a:cubicBezTo>
                  <a:pt x="29" y="3544"/>
                  <a:pt x="28" y="3542"/>
                  <a:pt x="27" y="3540"/>
                </a:cubicBezTo>
                <a:lnTo>
                  <a:pt x="15" y="3499"/>
                </a:lnTo>
                <a:lnTo>
                  <a:pt x="61" y="3485"/>
                </a:lnTo>
                <a:close/>
                <a:moveTo>
                  <a:pt x="97" y="3568"/>
                </a:moveTo>
                <a:lnTo>
                  <a:pt x="102" y="3578"/>
                </a:lnTo>
                <a:lnTo>
                  <a:pt x="100" y="3574"/>
                </a:lnTo>
                <a:lnTo>
                  <a:pt x="123" y="3603"/>
                </a:lnTo>
                <a:lnTo>
                  <a:pt x="86" y="3633"/>
                </a:lnTo>
                <a:lnTo>
                  <a:pt x="63" y="3605"/>
                </a:lnTo>
                <a:cubicBezTo>
                  <a:pt x="62" y="3604"/>
                  <a:pt x="61" y="3602"/>
                  <a:pt x="60" y="3601"/>
                </a:cubicBezTo>
                <a:lnTo>
                  <a:pt x="55" y="3591"/>
                </a:lnTo>
                <a:lnTo>
                  <a:pt x="97" y="3568"/>
                </a:lnTo>
                <a:close/>
                <a:moveTo>
                  <a:pt x="153" y="3634"/>
                </a:moveTo>
                <a:lnTo>
                  <a:pt x="187" y="3661"/>
                </a:lnTo>
                <a:lnTo>
                  <a:pt x="183" y="3658"/>
                </a:lnTo>
                <a:lnTo>
                  <a:pt x="187" y="3661"/>
                </a:lnTo>
                <a:lnTo>
                  <a:pt x="164" y="3703"/>
                </a:lnTo>
                <a:lnTo>
                  <a:pt x="160" y="3701"/>
                </a:lnTo>
                <a:cubicBezTo>
                  <a:pt x="159" y="3700"/>
                  <a:pt x="157" y="3699"/>
                  <a:pt x="156" y="3698"/>
                </a:cubicBezTo>
                <a:lnTo>
                  <a:pt x="123" y="3671"/>
                </a:lnTo>
                <a:lnTo>
                  <a:pt x="153" y="3634"/>
                </a:lnTo>
                <a:close/>
                <a:moveTo>
                  <a:pt x="230" y="3684"/>
                </a:moveTo>
                <a:lnTo>
                  <a:pt x="240" y="3689"/>
                </a:lnTo>
                <a:lnTo>
                  <a:pt x="235" y="3687"/>
                </a:lnTo>
                <a:lnTo>
                  <a:pt x="270" y="3698"/>
                </a:lnTo>
                <a:lnTo>
                  <a:pt x="256" y="3744"/>
                </a:lnTo>
                <a:lnTo>
                  <a:pt x="222" y="3733"/>
                </a:lnTo>
                <a:cubicBezTo>
                  <a:pt x="220" y="3733"/>
                  <a:pt x="218" y="3732"/>
                  <a:pt x="217" y="3732"/>
                </a:cubicBezTo>
                <a:lnTo>
                  <a:pt x="207" y="3726"/>
                </a:lnTo>
                <a:lnTo>
                  <a:pt x="230" y="3684"/>
                </a:lnTo>
                <a:close/>
                <a:moveTo>
                  <a:pt x="312" y="3708"/>
                </a:moveTo>
                <a:lnTo>
                  <a:pt x="360" y="3712"/>
                </a:lnTo>
                <a:lnTo>
                  <a:pt x="355" y="3760"/>
                </a:lnTo>
                <a:lnTo>
                  <a:pt x="307" y="3755"/>
                </a:lnTo>
                <a:lnTo>
                  <a:pt x="312" y="3708"/>
                </a:lnTo>
                <a:close/>
                <a:moveTo>
                  <a:pt x="405" y="3712"/>
                </a:moveTo>
                <a:lnTo>
                  <a:pt x="453" y="3712"/>
                </a:lnTo>
                <a:lnTo>
                  <a:pt x="453" y="3760"/>
                </a:lnTo>
                <a:lnTo>
                  <a:pt x="405" y="3760"/>
                </a:lnTo>
                <a:lnTo>
                  <a:pt x="405" y="3712"/>
                </a:lnTo>
                <a:close/>
                <a:moveTo>
                  <a:pt x="501" y="3712"/>
                </a:moveTo>
                <a:lnTo>
                  <a:pt x="549" y="3712"/>
                </a:lnTo>
                <a:lnTo>
                  <a:pt x="549" y="3760"/>
                </a:lnTo>
                <a:lnTo>
                  <a:pt x="501" y="3760"/>
                </a:lnTo>
                <a:lnTo>
                  <a:pt x="501" y="3712"/>
                </a:lnTo>
                <a:close/>
                <a:moveTo>
                  <a:pt x="597" y="3712"/>
                </a:moveTo>
                <a:lnTo>
                  <a:pt x="645" y="3712"/>
                </a:lnTo>
                <a:lnTo>
                  <a:pt x="645" y="3760"/>
                </a:lnTo>
                <a:lnTo>
                  <a:pt x="597" y="3760"/>
                </a:lnTo>
                <a:lnTo>
                  <a:pt x="597" y="3712"/>
                </a:lnTo>
                <a:close/>
                <a:moveTo>
                  <a:pt x="693" y="3712"/>
                </a:moveTo>
                <a:lnTo>
                  <a:pt x="741" y="3712"/>
                </a:lnTo>
                <a:lnTo>
                  <a:pt x="741" y="3760"/>
                </a:lnTo>
                <a:lnTo>
                  <a:pt x="693" y="3760"/>
                </a:lnTo>
                <a:lnTo>
                  <a:pt x="693" y="3712"/>
                </a:lnTo>
                <a:close/>
                <a:moveTo>
                  <a:pt x="789" y="3712"/>
                </a:moveTo>
                <a:lnTo>
                  <a:pt x="837" y="3712"/>
                </a:lnTo>
                <a:lnTo>
                  <a:pt x="837" y="3760"/>
                </a:lnTo>
                <a:lnTo>
                  <a:pt x="789" y="3760"/>
                </a:lnTo>
                <a:lnTo>
                  <a:pt x="789" y="3712"/>
                </a:lnTo>
                <a:close/>
                <a:moveTo>
                  <a:pt x="885" y="3712"/>
                </a:moveTo>
                <a:lnTo>
                  <a:pt x="933" y="3712"/>
                </a:lnTo>
                <a:lnTo>
                  <a:pt x="933" y="3760"/>
                </a:lnTo>
                <a:lnTo>
                  <a:pt x="885" y="3760"/>
                </a:lnTo>
                <a:lnTo>
                  <a:pt x="885" y="3712"/>
                </a:lnTo>
                <a:close/>
                <a:moveTo>
                  <a:pt x="981" y="3712"/>
                </a:moveTo>
                <a:lnTo>
                  <a:pt x="1029" y="3712"/>
                </a:lnTo>
                <a:lnTo>
                  <a:pt x="1029" y="3760"/>
                </a:lnTo>
                <a:lnTo>
                  <a:pt x="981" y="3760"/>
                </a:lnTo>
                <a:lnTo>
                  <a:pt x="981" y="3712"/>
                </a:lnTo>
                <a:close/>
                <a:moveTo>
                  <a:pt x="1077" y="3712"/>
                </a:moveTo>
                <a:lnTo>
                  <a:pt x="1125" y="3712"/>
                </a:lnTo>
                <a:lnTo>
                  <a:pt x="1125" y="3760"/>
                </a:lnTo>
                <a:lnTo>
                  <a:pt x="1077" y="3760"/>
                </a:lnTo>
                <a:lnTo>
                  <a:pt x="1077" y="3712"/>
                </a:lnTo>
                <a:close/>
                <a:moveTo>
                  <a:pt x="1173" y="3712"/>
                </a:moveTo>
                <a:lnTo>
                  <a:pt x="1221" y="3712"/>
                </a:lnTo>
                <a:lnTo>
                  <a:pt x="1221" y="3760"/>
                </a:lnTo>
                <a:lnTo>
                  <a:pt x="1173" y="3760"/>
                </a:lnTo>
                <a:lnTo>
                  <a:pt x="1173" y="3712"/>
                </a:lnTo>
                <a:close/>
                <a:moveTo>
                  <a:pt x="1269" y="3712"/>
                </a:moveTo>
                <a:lnTo>
                  <a:pt x="1317" y="3712"/>
                </a:lnTo>
                <a:lnTo>
                  <a:pt x="1317" y="3760"/>
                </a:lnTo>
                <a:lnTo>
                  <a:pt x="1269" y="3760"/>
                </a:lnTo>
                <a:lnTo>
                  <a:pt x="1269" y="3712"/>
                </a:lnTo>
                <a:close/>
                <a:moveTo>
                  <a:pt x="1365" y="3712"/>
                </a:moveTo>
                <a:lnTo>
                  <a:pt x="1413" y="3712"/>
                </a:lnTo>
                <a:lnTo>
                  <a:pt x="1413" y="3760"/>
                </a:lnTo>
                <a:lnTo>
                  <a:pt x="1365" y="3760"/>
                </a:lnTo>
                <a:lnTo>
                  <a:pt x="1365" y="3712"/>
                </a:lnTo>
                <a:close/>
                <a:moveTo>
                  <a:pt x="1461" y="3712"/>
                </a:moveTo>
                <a:lnTo>
                  <a:pt x="1509" y="3712"/>
                </a:lnTo>
                <a:lnTo>
                  <a:pt x="1509" y="3760"/>
                </a:lnTo>
                <a:lnTo>
                  <a:pt x="1461" y="3760"/>
                </a:lnTo>
                <a:lnTo>
                  <a:pt x="1461" y="3712"/>
                </a:lnTo>
                <a:close/>
                <a:moveTo>
                  <a:pt x="1557" y="3712"/>
                </a:moveTo>
                <a:lnTo>
                  <a:pt x="1605" y="3712"/>
                </a:lnTo>
                <a:lnTo>
                  <a:pt x="1605" y="3760"/>
                </a:lnTo>
                <a:lnTo>
                  <a:pt x="1557" y="3760"/>
                </a:lnTo>
                <a:lnTo>
                  <a:pt x="1557" y="3712"/>
                </a:lnTo>
                <a:close/>
                <a:moveTo>
                  <a:pt x="1653" y="3712"/>
                </a:moveTo>
                <a:lnTo>
                  <a:pt x="1691" y="3712"/>
                </a:lnTo>
                <a:lnTo>
                  <a:pt x="1699" y="3712"/>
                </a:lnTo>
                <a:lnTo>
                  <a:pt x="1704" y="3759"/>
                </a:lnTo>
                <a:lnTo>
                  <a:pt x="1691" y="3760"/>
                </a:lnTo>
                <a:lnTo>
                  <a:pt x="1653" y="3760"/>
                </a:lnTo>
                <a:lnTo>
                  <a:pt x="1653" y="3712"/>
                </a:lnTo>
                <a:close/>
                <a:moveTo>
                  <a:pt x="1747" y="3707"/>
                </a:moveTo>
                <a:lnTo>
                  <a:pt x="1756" y="3706"/>
                </a:lnTo>
                <a:lnTo>
                  <a:pt x="1752" y="3706"/>
                </a:lnTo>
                <a:lnTo>
                  <a:pt x="1789" y="3695"/>
                </a:lnTo>
                <a:lnTo>
                  <a:pt x="1802" y="3741"/>
                </a:lnTo>
                <a:lnTo>
                  <a:pt x="1765" y="3752"/>
                </a:lnTo>
                <a:cubicBezTo>
                  <a:pt x="1764" y="3753"/>
                  <a:pt x="1762" y="3753"/>
                  <a:pt x="1761" y="3753"/>
                </a:cubicBezTo>
                <a:lnTo>
                  <a:pt x="1752" y="3754"/>
                </a:lnTo>
                <a:lnTo>
                  <a:pt x="1747" y="3707"/>
                </a:lnTo>
                <a:close/>
                <a:moveTo>
                  <a:pt x="1828" y="3679"/>
                </a:moveTo>
                <a:lnTo>
                  <a:pt x="1866" y="3658"/>
                </a:lnTo>
                <a:lnTo>
                  <a:pt x="1862" y="3661"/>
                </a:lnTo>
                <a:lnTo>
                  <a:pt x="1866" y="3658"/>
                </a:lnTo>
                <a:lnTo>
                  <a:pt x="1896" y="3695"/>
                </a:lnTo>
                <a:lnTo>
                  <a:pt x="1892" y="3698"/>
                </a:lnTo>
                <a:cubicBezTo>
                  <a:pt x="1891" y="3699"/>
                  <a:pt x="1890" y="3700"/>
                  <a:pt x="1889" y="3700"/>
                </a:cubicBezTo>
                <a:lnTo>
                  <a:pt x="1851" y="3721"/>
                </a:lnTo>
                <a:lnTo>
                  <a:pt x="1828" y="3679"/>
                </a:lnTo>
                <a:close/>
                <a:moveTo>
                  <a:pt x="1904" y="3628"/>
                </a:moveTo>
                <a:lnTo>
                  <a:pt x="1912" y="3621"/>
                </a:lnTo>
                <a:lnTo>
                  <a:pt x="1909" y="3624"/>
                </a:lnTo>
                <a:lnTo>
                  <a:pt x="1932" y="3596"/>
                </a:lnTo>
                <a:lnTo>
                  <a:pt x="1969" y="3626"/>
                </a:lnTo>
                <a:lnTo>
                  <a:pt x="1946" y="3654"/>
                </a:lnTo>
                <a:cubicBezTo>
                  <a:pt x="1945" y="3656"/>
                  <a:pt x="1944" y="3657"/>
                  <a:pt x="1942" y="3658"/>
                </a:cubicBezTo>
                <a:lnTo>
                  <a:pt x="1934" y="3665"/>
                </a:lnTo>
                <a:lnTo>
                  <a:pt x="1904" y="3628"/>
                </a:lnTo>
                <a:close/>
                <a:moveTo>
                  <a:pt x="1957" y="3560"/>
                </a:moveTo>
                <a:lnTo>
                  <a:pt x="1977" y="3522"/>
                </a:lnTo>
                <a:lnTo>
                  <a:pt x="1975" y="3527"/>
                </a:lnTo>
                <a:lnTo>
                  <a:pt x="1977" y="3522"/>
                </a:lnTo>
                <a:lnTo>
                  <a:pt x="2023" y="3536"/>
                </a:lnTo>
                <a:lnTo>
                  <a:pt x="2021" y="3540"/>
                </a:lnTo>
                <a:cubicBezTo>
                  <a:pt x="2021" y="3542"/>
                  <a:pt x="2020" y="3544"/>
                  <a:pt x="2019" y="3545"/>
                </a:cubicBezTo>
                <a:lnTo>
                  <a:pt x="1999" y="3583"/>
                </a:lnTo>
                <a:lnTo>
                  <a:pt x="1957" y="3560"/>
                </a:lnTo>
                <a:close/>
                <a:moveTo>
                  <a:pt x="1991" y="3476"/>
                </a:moveTo>
                <a:lnTo>
                  <a:pt x="1994" y="3464"/>
                </a:lnTo>
                <a:lnTo>
                  <a:pt x="1994" y="3468"/>
                </a:lnTo>
                <a:lnTo>
                  <a:pt x="1997" y="3433"/>
                </a:lnTo>
                <a:lnTo>
                  <a:pt x="2045" y="3438"/>
                </a:lnTo>
                <a:lnTo>
                  <a:pt x="2041" y="3473"/>
                </a:lnTo>
                <a:cubicBezTo>
                  <a:pt x="2041" y="3474"/>
                  <a:pt x="2041" y="3476"/>
                  <a:pt x="2040" y="3477"/>
                </a:cubicBezTo>
                <a:lnTo>
                  <a:pt x="2037" y="3490"/>
                </a:lnTo>
                <a:lnTo>
                  <a:pt x="1991" y="3476"/>
                </a:lnTo>
                <a:close/>
                <a:moveTo>
                  <a:pt x="2000" y="3388"/>
                </a:moveTo>
                <a:lnTo>
                  <a:pt x="2000" y="3340"/>
                </a:lnTo>
                <a:lnTo>
                  <a:pt x="2048" y="3340"/>
                </a:lnTo>
                <a:lnTo>
                  <a:pt x="2048" y="3388"/>
                </a:lnTo>
                <a:lnTo>
                  <a:pt x="2000" y="3388"/>
                </a:lnTo>
                <a:close/>
                <a:moveTo>
                  <a:pt x="2000" y="3292"/>
                </a:moveTo>
                <a:lnTo>
                  <a:pt x="2000" y="3244"/>
                </a:lnTo>
                <a:lnTo>
                  <a:pt x="2048" y="3244"/>
                </a:lnTo>
                <a:lnTo>
                  <a:pt x="2048" y="3292"/>
                </a:lnTo>
                <a:lnTo>
                  <a:pt x="2000" y="3292"/>
                </a:lnTo>
                <a:close/>
                <a:moveTo>
                  <a:pt x="2000" y="3196"/>
                </a:moveTo>
                <a:lnTo>
                  <a:pt x="2000" y="3148"/>
                </a:lnTo>
                <a:lnTo>
                  <a:pt x="2048" y="3148"/>
                </a:lnTo>
                <a:lnTo>
                  <a:pt x="2048" y="3196"/>
                </a:lnTo>
                <a:lnTo>
                  <a:pt x="2000" y="3196"/>
                </a:lnTo>
                <a:close/>
                <a:moveTo>
                  <a:pt x="2000" y="3100"/>
                </a:moveTo>
                <a:lnTo>
                  <a:pt x="2000" y="3052"/>
                </a:lnTo>
                <a:lnTo>
                  <a:pt x="2048" y="3052"/>
                </a:lnTo>
                <a:lnTo>
                  <a:pt x="2048" y="3100"/>
                </a:lnTo>
                <a:lnTo>
                  <a:pt x="2000" y="3100"/>
                </a:lnTo>
                <a:close/>
                <a:moveTo>
                  <a:pt x="2000" y="3004"/>
                </a:moveTo>
                <a:lnTo>
                  <a:pt x="2000" y="2956"/>
                </a:lnTo>
                <a:lnTo>
                  <a:pt x="2048" y="2956"/>
                </a:lnTo>
                <a:lnTo>
                  <a:pt x="2048" y="3004"/>
                </a:lnTo>
                <a:lnTo>
                  <a:pt x="2000" y="3004"/>
                </a:lnTo>
                <a:close/>
                <a:moveTo>
                  <a:pt x="2000" y="2908"/>
                </a:moveTo>
                <a:lnTo>
                  <a:pt x="2000" y="2860"/>
                </a:lnTo>
                <a:lnTo>
                  <a:pt x="2048" y="2860"/>
                </a:lnTo>
                <a:lnTo>
                  <a:pt x="2048" y="2908"/>
                </a:lnTo>
                <a:lnTo>
                  <a:pt x="2000" y="2908"/>
                </a:lnTo>
                <a:close/>
                <a:moveTo>
                  <a:pt x="2000" y="2812"/>
                </a:moveTo>
                <a:lnTo>
                  <a:pt x="2000" y="2764"/>
                </a:lnTo>
                <a:lnTo>
                  <a:pt x="2048" y="2764"/>
                </a:lnTo>
                <a:lnTo>
                  <a:pt x="2048" y="2812"/>
                </a:lnTo>
                <a:lnTo>
                  <a:pt x="2000" y="2812"/>
                </a:lnTo>
                <a:close/>
                <a:moveTo>
                  <a:pt x="2000" y="2716"/>
                </a:moveTo>
                <a:lnTo>
                  <a:pt x="2000" y="2668"/>
                </a:lnTo>
                <a:lnTo>
                  <a:pt x="2048" y="2668"/>
                </a:lnTo>
                <a:lnTo>
                  <a:pt x="2048" y="2716"/>
                </a:lnTo>
                <a:lnTo>
                  <a:pt x="2000" y="2716"/>
                </a:lnTo>
                <a:close/>
                <a:moveTo>
                  <a:pt x="2000" y="2620"/>
                </a:moveTo>
                <a:lnTo>
                  <a:pt x="2000" y="2572"/>
                </a:lnTo>
                <a:lnTo>
                  <a:pt x="2048" y="2572"/>
                </a:lnTo>
                <a:lnTo>
                  <a:pt x="2048" y="2620"/>
                </a:lnTo>
                <a:lnTo>
                  <a:pt x="2000" y="2620"/>
                </a:lnTo>
                <a:close/>
                <a:moveTo>
                  <a:pt x="2000" y="2524"/>
                </a:moveTo>
                <a:lnTo>
                  <a:pt x="2000" y="2476"/>
                </a:lnTo>
                <a:lnTo>
                  <a:pt x="2048" y="2476"/>
                </a:lnTo>
                <a:lnTo>
                  <a:pt x="2048" y="2524"/>
                </a:lnTo>
                <a:lnTo>
                  <a:pt x="2000" y="2524"/>
                </a:lnTo>
                <a:close/>
                <a:moveTo>
                  <a:pt x="2000" y="2428"/>
                </a:moveTo>
                <a:lnTo>
                  <a:pt x="2000" y="2380"/>
                </a:lnTo>
                <a:lnTo>
                  <a:pt x="2048" y="2380"/>
                </a:lnTo>
                <a:lnTo>
                  <a:pt x="2048" y="2428"/>
                </a:lnTo>
                <a:lnTo>
                  <a:pt x="2000" y="2428"/>
                </a:lnTo>
                <a:close/>
                <a:moveTo>
                  <a:pt x="2000" y="2332"/>
                </a:moveTo>
                <a:lnTo>
                  <a:pt x="2000" y="2284"/>
                </a:lnTo>
                <a:lnTo>
                  <a:pt x="2048" y="2284"/>
                </a:lnTo>
                <a:lnTo>
                  <a:pt x="2048" y="2332"/>
                </a:lnTo>
                <a:lnTo>
                  <a:pt x="2000" y="2332"/>
                </a:lnTo>
                <a:close/>
                <a:moveTo>
                  <a:pt x="2000" y="2236"/>
                </a:moveTo>
                <a:lnTo>
                  <a:pt x="2000" y="2188"/>
                </a:lnTo>
                <a:lnTo>
                  <a:pt x="2048" y="2188"/>
                </a:lnTo>
                <a:lnTo>
                  <a:pt x="2048" y="2236"/>
                </a:lnTo>
                <a:lnTo>
                  <a:pt x="2000" y="2236"/>
                </a:lnTo>
                <a:close/>
                <a:moveTo>
                  <a:pt x="2000" y="2140"/>
                </a:moveTo>
                <a:lnTo>
                  <a:pt x="2000" y="2092"/>
                </a:lnTo>
                <a:lnTo>
                  <a:pt x="2048" y="2092"/>
                </a:lnTo>
                <a:lnTo>
                  <a:pt x="2048" y="2140"/>
                </a:lnTo>
                <a:lnTo>
                  <a:pt x="2000" y="2140"/>
                </a:lnTo>
                <a:close/>
                <a:moveTo>
                  <a:pt x="2000" y="2044"/>
                </a:moveTo>
                <a:lnTo>
                  <a:pt x="2000" y="1996"/>
                </a:lnTo>
                <a:lnTo>
                  <a:pt x="2048" y="1996"/>
                </a:lnTo>
                <a:lnTo>
                  <a:pt x="2048" y="2044"/>
                </a:lnTo>
                <a:lnTo>
                  <a:pt x="2000" y="2044"/>
                </a:lnTo>
                <a:close/>
                <a:moveTo>
                  <a:pt x="2000" y="1948"/>
                </a:moveTo>
                <a:lnTo>
                  <a:pt x="2000" y="1900"/>
                </a:lnTo>
                <a:lnTo>
                  <a:pt x="2048" y="1900"/>
                </a:lnTo>
                <a:lnTo>
                  <a:pt x="2048" y="1948"/>
                </a:lnTo>
                <a:lnTo>
                  <a:pt x="2000" y="1948"/>
                </a:lnTo>
                <a:close/>
                <a:moveTo>
                  <a:pt x="2000" y="1852"/>
                </a:moveTo>
                <a:lnTo>
                  <a:pt x="2000" y="1804"/>
                </a:lnTo>
                <a:lnTo>
                  <a:pt x="2048" y="1804"/>
                </a:lnTo>
                <a:lnTo>
                  <a:pt x="2048" y="1852"/>
                </a:lnTo>
                <a:lnTo>
                  <a:pt x="2000" y="1852"/>
                </a:lnTo>
                <a:close/>
                <a:moveTo>
                  <a:pt x="2000" y="1756"/>
                </a:moveTo>
                <a:lnTo>
                  <a:pt x="2000" y="1708"/>
                </a:lnTo>
                <a:lnTo>
                  <a:pt x="2048" y="1708"/>
                </a:lnTo>
                <a:lnTo>
                  <a:pt x="2048" y="1756"/>
                </a:lnTo>
                <a:lnTo>
                  <a:pt x="2000" y="1756"/>
                </a:lnTo>
                <a:close/>
                <a:moveTo>
                  <a:pt x="2000" y="1660"/>
                </a:moveTo>
                <a:lnTo>
                  <a:pt x="2000" y="1612"/>
                </a:lnTo>
                <a:lnTo>
                  <a:pt x="2048" y="1612"/>
                </a:lnTo>
                <a:lnTo>
                  <a:pt x="2048" y="1660"/>
                </a:lnTo>
                <a:lnTo>
                  <a:pt x="2000" y="1660"/>
                </a:lnTo>
                <a:close/>
                <a:moveTo>
                  <a:pt x="2000" y="1564"/>
                </a:moveTo>
                <a:lnTo>
                  <a:pt x="2000" y="1516"/>
                </a:lnTo>
                <a:lnTo>
                  <a:pt x="2048" y="1516"/>
                </a:lnTo>
                <a:lnTo>
                  <a:pt x="2048" y="1564"/>
                </a:lnTo>
                <a:lnTo>
                  <a:pt x="2000" y="1564"/>
                </a:lnTo>
                <a:close/>
                <a:moveTo>
                  <a:pt x="2000" y="1468"/>
                </a:moveTo>
                <a:lnTo>
                  <a:pt x="2000" y="1420"/>
                </a:lnTo>
                <a:lnTo>
                  <a:pt x="2048" y="1420"/>
                </a:lnTo>
                <a:lnTo>
                  <a:pt x="2048" y="1468"/>
                </a:lnTo>
                <a:lnTo>
                  <a:pt x="2000" y="1468"/>
                </a:lnTo>
                <a:close/>
                <a:moveTo>
                  <a:pt x="2000" y="1372"/>
                </a:moveTo>
                <a:lnTo>
                  <a:pt x="2000" y="1324"/>
                </a:lnTo>
                <a:lnTo>
                  <a:pt x="2048" y="1324"/>
                </a:lnTo>
                <a:lnTo>
                  <a:pt x="2048" y="1372"/>
                </a:lnTo>
                <a:lnTo>
                  <a:pt x="2000" y="1372"/>
                </a:lnTo>
                <a:close/>
                <a:moveTo>
                  <a:pt x="2000" y="1276"/>
                </a:moveTo>
                <a:lnTo>
                  <a:pt x="2000" y="1228"/>
                </a:lnTo>
                <a:lnTo>
                  <a:pt x="2048" y="1228"/>
                </a:lnTo>
                <a:lnTo>
                  <a:pt x="2048" y="1276"/>
                </a:lnTo>
                <a:lnTo>
                  <a:pt x="2000" y="1276"/>
                </a:lnTo>
                <a:close/>
                <a:moveTo>
                  <a:pt x="2000" y="1180"/>
                </a:moveTo>
                <a:lnTo>
                  <a:pt x="2000" y="1132"/>
                </a:lnTo>
                <a:lnTo>
                  <a:pt x="2048" y="1132"/>
                </a:lnTo>
                <a:lnTo>
                  <a:pt x="2048" y="1180"/>
                </a:lnTo>
                <a:lnTo>
                  <a:pt x="2000" y="1180"/>
                </a:lnTo>
                <a:close/>
                <a:moveTo>
                  <a:pt x="2000" y="1084"/>
                </a:moveTo>
                <a:lnTo>
                  <a:pt x="2000" y="1036"/>
                </a:lnTo>
                <a:lnTo>
                  <a:pt x="2048" y="1036"/>
                </a:lnTo>
                <a:lnTo>
                  <a:pt x="2048" y="1084"/>
                </a:lnTo>
                <a:lnTo>
                  <a:pt x="2000" y="1084"/>
                </a:lnTo>
                <a:close/>
                <a:moveTo>
                  <a:pt x="2000" y="988"/>
                </a:moveTo>
                <a:lnTo>
                  <a:pt x="2000" y="940"/>
                </a:lnTo>
                <a:lnTo>
                  <a:pt x="2048" y="940"/>
                </a:lnTo>
                <a:lnTo>
                  <a:pt x="2048" y="988"/>
                </a:lnTo>
                <a:lnTo>
                  <a:pt x="2000" y="988"/>
                </a:lnTo>
                <a:close/>
                <a:moveTo>
                  <a:pt x="2000" y="892"/>
                </a:moveTo>
                <a:lnTo>
                  <a:pt x="2000" y="844"/>
                </a:lnTo>
                <a:lnTo>
                  <a:pt x="2048" y="844"/>
                </a:lnTo>
                <a:lnTo>
                  <a:pt x="2048" y="892"/>
                </a:lnTo>
                <a:lnTo>
                  <a:pt x="2000" y="892"/>
                </a:lnTo>
                <a:close/>
                <a:moveTo>
                  <a:pt x="2000" y="796"/>
                </a:moveTo>
                <a:lnTo>
                  <a:pt x="2000" y="748"/>
                </a:lnTo>
                <a:lnTo>
                  <a:pt x="2048" y="748"/>
                </a:lnTo>
                <a:lnTo>
                  <a:pt x="2048" y="796"/>
                </a:lnTo>
                <a:lnTo>
                  <a:pt x="2000" y="796"/>
                </a:lnTo>
                <a:close/>
                <a:moveTo>
                  <a:pt x="2000" y="700"/>
                </a:moveTo>
                <a:lnTo>
                  <a:pt x="2000" y="652"/>
                </a:lnTo>
                <a:lnTo>
                  <a:pt x="2048" y="652"/>
                </a:lnTo>
                <a:lnTo>
                  <a:pt x="2048" y="700"/>
                </a:lnTo>
                <a:lnTo>
                  <a:pt x="2000" y="700"/>
                </a:lnTo>
                <a:close/>
                <a:moveTo>
                  <a:pt x="2000" y="604"/>
                </a:moveTo>
                <a:lnTo>
                  <a:pt x="2000" y="556"/>
                </a:lnTo>
                <a:lnTo>
                  <a:pt x="2048" y="556"/>
                </a:lnTo>
                <a:lnTo>
                  <a:pt x="2048" y="604"/>
                </a:lnTo>
                <a:lnTo>
                  <a:pt x="2000" y="604"/>
                </a:lnTo>
                <a:close/>
                <a:moveTo>
                  <a:pt x="2000" y="508"/>
                </a:moveTo>
                <a:lnTo>
                  <a:pt x="2000" y="460"/>
                </a:lnTo>
                <a:lnTo>
                  <a:pt x="2048" y="460"/>
                </a:lnTo>
                <a:lnTo>
                  <a:pt x="2048" y="508"/>
                </a:lnTo>
                <a:lnTo>
                  <a:pt x="2000" y="508"/>
                </a:lnTo>
                <a:close/>
                <a:moveTo>
                  <a:pt x="2000" y="412"/>
                </a:moveTo>
                <a:lnTo>
                  <a:pt x="2000" y="364"/>
                </a:lnTo>
                <a:lnTo>
                  <a:pt x="2048" y="364"/>
                </a:lnTo>
                <a:lnTo>
                  <a:pt x="2048" y="412"/>
                </a:lnTo>
                <a:lnTo>
                  <a:pt x="2000" y="412"/>
                </a:lnTo>
                <a:close/>
                <a:moveTo>
                  <a:pt x="1996" y="319"/>
                </a:moveTo>
                <a:lnTo>
                  <a:pt x="1994" y="294"/>
                </a:lnTo>
                <a:lnTo>
                  <a:pt x="1994" y="298"/>
                </a:lnTo>
                <a:lnTo>
                  <a:pt x="1988" y="276"/>
                </a:lnTo>
                <a:lnTo>
                  <a:pt x="2034" y="262"/>
                </a:lnTo>
                <a:lnTo>
                  <a:pt x="2040" y="285"/>
                </a:lnTo>
                <a:cubicBezTo>
                  <a:pt x="2041" y="286"/>
                  <a:pt x="2041" y="287"/>
                  <a:pt x="2041" y="289"/>
                </a:cubicBezTo>
                <a:lnTo>
                  <a:pt x="2044" y="314"/>
                </a:lnTo>
                <a:lnTo>
                  <a:pt x="1996" y="319"/>
                </a:lnTo>
                <a:close/>
                <a:moveTo>
                  <a:pt x="1975" y="235"/>
                </a:moveTo>
                <a:lnTo>
                  <a:pt x="1952" y="193"/>
                </a:lnTo>
                <a:lnTo>
                  <a:pt x="1994" y="170"/>
                </a:lnTo>
                <a:lnTo>
                  <a:pt x="2017" y="212"/>
                </a:lnTo>
                <a:lnTo>
                  <a:pt x="1975" y="235"/>
                </a:lnTo>
                <a:close/>
                <a:moveTo>
                  <a:pt x="1926" y="158"/>
                </a:moveTo>
                <a:lnTo>
                  <a:pt x="1909" y="138"/>
                </a:lnTo>
                <a:lnTo>
                  <a:pt x="1912" y="141"/>
                </a:lnTo>
                <a:lnTo>
                  <a:pt x="1896" y="128"/>
                </a:lnTo>
                <a:lnTo>
                  <a:pt x="1926" y="90"/>
                </a:lnTo>
                <a:lnTo>
                  <a:pt x="1943" y="104"/>
                </a:lnTo>
                <a:cubicBezTo>
                  <a:pt x="1944" y="105"/>
                  <a:pt x="1945" y="106"/>
                  <a:pt x="1946" y="107"/>
                </a:cubicBezTo>
                <a:lnTo>
                  <a:pt x="1963" y="128"/>
                </a:lnTo>
                <a:lnTo>
                  <a:pt x="1926" y="158"/>
                </a:lnTo>
                <a:close/>
                <a:moveTo>
                  <a:pt x="1862" y="100"/>
                </a:moveTo>
                <a:lnTo>
                  <a:pt x="1820" y="77"/>
                </a:lnTo>
                <a:lnTo>
                  <a:pt x="1843" y="35"/>
                </a:lnTo>
                <a:lnTo>
                  <a:pt x="1885" y="58"/>
                </a:lnTo>
                <a:lnTo>
                  <a:pt x="1862" y="100"/>
                </a:lnTo>
                <a:close/>
                <a:moveTo>
                  <a:pt x="1780" y="63"/>
                </a:moveTo>
                <a:lnTo>
                  <a:pt x="1752" y="54"/>
                </a:lnTo>
                <a:lnTo>
                  <a:pt x="1756" y="55"/>
                </a:lnTo>
                <a:lnTo>
                  <a:pt x="1737" y="53"/>
                </a:lnTo>
                <a:lnTo>
                  <a:pt x="1742" y="6"/>
                </a:lnTo>
                <a:lnTo>
                  <a:pt x="1761" y="8"/>
                </a:lnTo>
                <a:cubicBezTo>
                  <a:pt x="1762" y="8"/>
                  <a:pt x="1764" y="8"/>
                  <a:pt x="1765" y="8"/>
                </a:cubicBezTo>
                <a:lnTo>
                  <a:pt x="1793" y="17"/>
                </a:lnTo>
                <a:lnTo>
                  <a:pt x="1780" y="63"/>
                </a:lnTo>
                <a:close/>
                <a:moveTo>
                  <a:pt x="1690" y="48"/>
                </a:moveTo>
                <a:lnTo>
                  <a:pt x="1689" y="48"/>
                </a:lnTo>
                <a:lnTo>
                  <a:pt x="1694" y="1"/>
                </a:lnTo>
                <a:lnTo>
                  <a:pt x="1695" y="1"/>
                </a:lnTo>
                <a:lnTo>
                  <a:pt x="1690" y="48"/>
                </a:ln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019175" y="5362575"/>
            <a:ext cx="427038" cy="76200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3992" y="3810000"/>
            <a:ext cx="350757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3693997" y="5553075"/>
            <a:ext cx="668453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 smtClean="0">
                <a:solidFill>
                  <a:srgbClr val="000000"/>
                </a:solidFill>
              </a:rPr>
              <a:t>Query mask</a:t>
            </a:r>
            <a:endParaRPr lang="en-US" sz="105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3" name="Freeform 8"/>
          <p:cNvSpPr>
            <a:spLocks noEditPoints="1"/>
          </p:cNvSpPr>
          <p:nvPr/>
        </p:nvSpPr>
        <p:spPr bwMode="auto">
          <a:xfrm>
            <a:off x="4953000" y="4724400"/>
            <a:ext cx="762000" cy="1828800"/>
          </a:xfrm>
          <a:custGeom>
            <a:avLst/>
            <a:gdLst>
              <a:gd name="T0" fmla="*/ 2147483647 w 2048"/>
              <a:gd name="T1" fmla="*/ 2147483647 h 3760"/>
              <a:gd name="T2" fmla="*/ 2147483647 w 2048"/>
              <a:gd name="T3" fmla="*/ 2147483647 h 3760"/>
              <a:gd name="T4" fmla="*/ 2147483647 w 2048"/>
              <a:gd name="T5" fmla="*/ 2147483647 h 3760"/>
              <a:gd name="T6" fmla="*/ 2147483647 w 2048"/>
              <a:gd name="T7" fmla="*/ 2147483647 h 3760"/>
              <a:gd name="T8" fmla="*/ 2147483647 w 2048"/>
              <a:gd name="T9" fmla="*/ 2147483647 h 3760"/>
              <a:gd name="T10" fmla="*/ 2147483647 w 2048"/>
              <a:gd name="T11" fmla="*/ 2147483647 h 3760"/>
              <a:gd name="T12" fmla="*/ 2147483647 w 2048"/>
              <a:gd name="T13" fmla="*/ 2147483647 h 3760"/>
              <a:gd name="T14" fmla="*/ 2147483647 w 2048"/>
              <a:gd name="T15" fmla="*/ 2147483647 h 3760"/>
              <a:gd name="T16" fmla="*/ 2147483647 w 2048"/>
              <a:gd name="T17" fmla="*/ 2147483647 h 3760"/>
              <a:gd name="T18" fmla="*/ 2147483647 w 2048"/>
              <a:gd name="T19" fmla="*/ 2147483647 h 3760"/>
              <a:gd name="T20" fmla="*/ 2147483647 w 2048"/>
              <a:gd name="T21" fmla="*/ 2147483647 h 3760"/>
              <a:gd name="T22" fmla="*/ 2147483647 w 2048"/>
              <a:gd name="T23" fmla="*/ 2147483647 h 3760"/>
              <a:gd name="T24" fmla="*/ 2147483647 w 2048"/>
              <a:gd name="T25" fmla="*/ 2147483647 h 3760"/>
              <a:gd name="T26" fmla="*/ 2147483647 w 2048"/>
              <a:gd name="T27" fmla="*/ 2147483647 h 3760"/>
              <a:gd name="T28" fmla="*/ 2147483647 w 2048"/>
              <a:gd name="T29" fmla="*/ 2147483647 h 3760"/>
              <a:gd name="T30" fmla="*/ 2147483647 w 2048"/>
              <a:gd name="T31" fmla="*/ 2147483647 h 3760"/>
              <a:gd name="T32" fmla="*/ 2147483647 w 2048"/>
              <a:gd name="T33" fmla="*/ 2147483647 h 3760"/>
              <a:gd name="T34" fmla="*/ 2147483647 w 2048"/>
              <a:gd name="T35" fmla="*/ 2147483647 h 3760"/>
              <a:gd name="T36" fmla="*/ 2147483647 w 2048"/>
              <a:gd name="T37" fmla="*/ 2147483647 h 3760"/>
              <a:gd name="T38" fmla="*/ 2147483647 w 2048"/>
              <a:gd name="T39" fmla="*/ 2147483647 h 3760"/>
              <a:gd name="T40" fmla="*/ 2147483647 w 2048"/>
              <a:gd name="T41" fmla="*/ 2147483647 h 3760"/>
              <a:gd name="T42" fmla="*/ 2147483647 w 2048"/>
              <a:gd name="T43" fmla="*/ 2147483647 h 3760"/>
              <a:gd name="T44" fmla="*/ 2147483647 w 2048"/>
              <a:gd name="T45" fmla="*/ 2147483647 h 3760"/>
              <a:gd name="T46" fmla="*/ 2147483647 w 2048"/>
              <a:gd name="T47" fmla="*/ 2147483647 h 3760"/>
              <a:gd name="T48" fmla="*/ 2147483647 w 2048"/>
              <a:gd name="T49" fmla="*/ 2147483647 h 3760"/>
              <a:gd name="T50" fmla="*/ 2147483647 w 2048"/>
              <a:gd name="T51" fmla="*/ 2147483647 h 3760"/>
              <a:gd name="T52" fmla="*/ 0 w 2048"/>
              <a:gd name="T53" fmla="*/ 2147483647 h 3760"/>
              <a:gd name="T54" fmla="*/ 2147483647 w 2048"/>
              <a:gd name="T55" fmla="*/ 2147483647 h 3760"/>
              <a:gd name="T56" fmla="*/ 2147483647 w 2048"/>
              <a:gd name="T57" fmla="*/ 2147483647 h 3760"/>
              <a:gd name="T58" fmla="*/ 2147483647 w 2048"/>
              <a:gd name="T59" fmla="*/ 2147483647 h 3760"/>
              <a:gd name="T60" fmla="*/ 2147483647 w 2048"/>
              <a:gd name="T61" fmla="*/ 2147483647 h 3760"/>
              <a:gd name="T62" fmla="*/ 2147483647 w 2048"/>
              <a:gd name="T63" fmla="*/ 2147483647 h 3760"/>
              <a:gd name="T64" fmla="*/ 2147483647 w 2048"/>
              <a:gd name="T65" fmla="*/ 2147483647 h 3760"/>
              <a:gd name="T66" fmla="*/ 2147483647 w 2048"/>
              <a:gd name="T67" fmla="*/ 2147483647 h 3760"/>
              <a:gd name="T68" fmla="*/ 2147483647 w 2048"/>
              <a:gd name="T69" fmla="*/ 2147483647 h 3760"/>
              <a:gd name="T70" fmla="*/ 2147483647 w 2048"/>
              <a:gd name="T71" fmla="*/ 2147483647 h 3760"/>
              <a:gd name="T72" fmla="*/ 2147483647 w 2048"/>
              <a:gd name="T73" fmla="*/ 2147483647 h 3760"/>
              <a:gd name="T74" fmla="*/ 2147483647 w 2048"/>
              <a:gd name="T75" fmla="*/ 2147483647 h 3760"/>
              <a:gd name="T76" fmla="*/ 2147483647 w 2048"/>
              <a:gd name="T77" fmla="*/ 2147483647 h 3760"/>
              <a:gd name="T78" fmla="*/ 2147483647 w 2048"/>
              <a:gd name="T79" fmla="*/ 2147483647 h 3760"/>
              <a:gd name="T80" fmla="*/ 2147483647 w 2048"/>
              <a:gd name="T81" fmla="*/ 2147483647 h 3760"/>
              <a:gd name="T82" fmla="*/ 2147483647 w 2048"/>
              <a:gd name="T83" fmla="*/ 2147483647 h 3760"/>
              <a:gd name="T84" fmla="*/ 2147483647 w 2048"/>
              <a:gd name="T85" fmla="*/ 2147483647 h 3760"/>
              <a:gd name="T86" fmla="*/ 2147483647 w 2048"/>
              <a:gd name="T87" fmla="*/ 2147483647 h 3760"/>
              <a:gd name="T88" fmla="*/ 2147483647 w 2048"/>
              <a:gd name="T89" fmla="*/ 2147483647 h 3760"/>
              <a:gd name="T90" fmla="*/ 2147483647 w 2048"/>
              <a:gd name="T91" fmla="*/ 2147483647 h 3760"/>
              <a:gd name="T92" fmla="*/ 2147483647 w 2048"/>
              <a:gd name="T93" fmla="*/ 2147483647 h 3760"/>
              <a:gd name="T94" fmla="*/ 2147483647 w 2048"/>
              <a:gd name="T95" fmla="*/ 2147483647 h 3760"/>
              <a:gd name="T96" fmla="*/ 2147483647 w 2048"/>
              <a:gd name="T97" fmla="*/ 2147483647 h 3760"/>
              <a:gd name="T98" fmla="*/ 2147483647 w 2048"/>
              <a:gd name="T99" fmla="*/ 2147483647 h 3760"/>
              <a:gd name="T100" fmla="*/ 2147483647 w 2048"/>
              <a:gd name="T101" fmla="*/ 2147483647 h 3760"/>
              <a:gd name="T102" fmla="*/ 2147483647 w 2048"/>
              <a:gd name="T103" fmla="*/ 2147483647 h 3760"/>
              <a:gd name="T104" fmla="*/ 2147483647 w 2048"/>
              <a:gd name="T105" fmla="*/ 2147483647 h 3760"/>
              <a:gd name="T106" fmla="*/ 2147483647 w 2048"/>
              <a:gd name="T107" fmla="*/ 2147483647 h 3760"/>
              <a:gd name="T108" fmla="*/ 2147483647 w 2048"/>
              <a:gd name="T109" fmla="*/ 2147483647 h 3760"/>
              <a:gd name="T110" fmla="*/ 2147483647 w 2048"/>
              <a:gd name="T111" fmla="*/ 2147483647 h 3760"/>
              <a:gd name="T112" fmla="*/ 2147483647 w 2048"/>
              <a:gd name="T113" fmla="*/ 2147483647 h 3760"/>
              <a:gd name="T114" fmla="*/ 2147483647 w 2048"/>
              <a:gd name="T115" fmla="*/ 2147483647 h 3760"/>
              <a:gd name="T116" fmla="*/ 2147483647 w 2048"/>
              <a:gd name="T117" fmla="*/ 2147483647 h 3760"/>
              <a:gd name="T118" fmla="*/ 2147483647 w 2048"/>
              <a:gd name="T119" fmla="*/ 2147483647 h 3760"/>
              <a:gd name="T120" fmla="*/ 2147483647 w 2048"/>
              <a:gd name="T121" fmla="*/ 2147483647 h 3760"/>
              <a:gd name="T122" fmla="*/ 2147483647 w 2048"/>
              <a:gd name="T123" fmla="*/ 2147483647 h 3760"/>
              <a:gd name="T124" fmla="*/ 2147483647 w 2048"/>
              <a:gd name="T125" fmla="*/ 2147483647 h 37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048"/>
              <a:gd name="T190" fmla="*/ 0 h 3760"/>
              <a:gd name="T191" fmla="*/ 2048 w 2048"/>
              <a:gd name="T192" fmla="*/ 3760 h 376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048" h="3760">
                <a:moveTo>
                  <a:pt x="1691" y="48"/>
                </a:moveTo>
                <a:lnTo>
                  <a:pt x="1643" y="48"/>
                </a:lnTo>
                <a:lnTo>
                  <a:pt x="1643" y="0"/>
                </a:lnTo>
                <a:lnTo>
                  <a:pt x="1691" y="0"/>
                </a:lnTo>
                <a:lnTo>
                  <a:pt x="1691" y="48"/>
                </a:lnTo>
                <a:close/>
                <a:moveTo>
                  <a:pt x="1595" y="48"/>
                </a:moveTo>
                <a:lnTo>
                  <a:pt x="1547" y="48"/>
                </a:lnTo>
                <a:lnTo>
                  <a:pt x="1547" y="0"/>
                </a:lnTo>
                <a:lnTo>
                  <a:pt x="1595" y="0"/>
                </a:lnTo>
                <a:lnTo>
                  <a:pt x="1595" y="48"/>
                </a:lnTo>
                <a:close/>
                <a:moveTo>
                  <a:pt x="1499" y="48"/>
                </a:moveTo>
                <a:lnTo>
                  <a:pt x="1451" y="48"/>
                </a:lnTo>
                <a:lnTo>
                  <a:pt x="1451" y="0"/>
                </a:lnTo>
                <a:lnTo>
                  <a:pt x="1499" y="0"/>
                </a:lnTo>
                <a:lnTo>
                  <a:pt x="1499" y="48"/>
                </a:lnTo>
                <a:close/>
                <a:moveTo>
                  <a:pt x="1403" y="48"/>
                </a:moveTo>
                <a:lnTo>
                  <a:pt x="1355" y="48"/>
                </a:lnTo>
                <a:lnTo>
                  <a:pt x="1355" y="0"/>
                </a:lnTo>
                <a:lnTo>
                  <a:pt x="1403" y="0"/>
                </a:lnTo>
                <a:lnTo>
                  <a:pt x="1403" y="48"/>
                </a:lnTo>
                <a:close/>
                <a:moveTo>
                  <a:pt x="1307" y="48"/>
                </a:moveTo>
                <a:lnTo>
                  <a:pt x="1259" y="48"/>
                </a:lnTo>
                <a:lnTo>
                  <a:pt x="1259" y="0"/>
                </a:lnTo>
                <a:lnTo>
                  <a:pt x="1307" y="0"/>
                </a:lnTo>
                <a:lnTo>
                  <a:pt x="1307" y="48"/>
                </a:lnTo>
                <a:close/>
                <a:moveTo>
                  <a:pt x="1211" y="48"/>
                </a:moveTo>
                <a:lnTo>
                  <a:pt x="1163" y="48"/>
                </a:lnTo>
                <a:lnTo>
                  <a:pt x="1163" y="0"/>
                </a:lnTo>
                <a:lnTo>
                  <a:pt x="1211" y="0"/>
                </a:lnTo>
                <a:lnTo>
                  <a:pt x="1211" y="48"/>
                </a:lnTo>
                <a:close/>
                <a:moveTo>
                  <a:pt x="1115" y="48"/>
                </a:moveTo>
                <a:lnTo>
                  <a:pt x="1067" y="48"/>
                </a:lnTo>
                <a:lnTo>
                  <a:pt x="1067" y="0"/>
                </a:lnTo>
                <a:lnTo>
                  <a:pt x="1115" y="0"/>
                </a:lnTo>
                <a:lnTo>
                  <a:pt x="1115" y="48"/>
                </a:lnTo>
                <a:close/>
                <a:moveTo>
                  <a:pt x="1019" y="48"/>
                </a:moveTo>
                <a:lnTo>
                  <a:pt x="971" y="48"/>
                </a:lnTo>
                <a:lnTo>
                  <a:pt x="971" y="0"/>
                </a:lnTo>
                <a:lnTo>
                  <a:pt x="1019" y="0"/>
                </a:lnTo>
                <a:lnTo>
                  <a:pt x="1019" y="48"/>
                </a:lnTo>
                <a:close/>
                <a:moveTo>
                  <a:pt x="923" y="48"/>
                </a:moveTo>
                <a:lnTo>
                  <a:pt x="875" y="48"/>
                </a:lnTo>
                <a:lnTo>
                  <a:pt x="875" y="0"/>
                </a:lnTo>
                <a:lnTo>
                  <a:pt x="923" y="0"/>
                </a:lnTo>
                <a:lnTo>
                  <a:pt x="923" y="48"/>
                </a:lnTo>
                <a:close/>
                <a:moveTo>
                  <a:pt x="827" y="48"/>
                </a:moveTo>
                <a:lnTo>
                  <a:pt x="779" y="48"/>
                </a:lnTo>
                <a:lnTo>
                  <a:pt x="779" y="0"/>
                </a:lnTo>
                <a:lnTo>
                  <a:pt x="827" y="0"/>
                </a:lnTo>
                <a:lnTo>
                  <a:pt x="827" y="48"/>
                </a:lnTo>
                <a:close/>
                <a:moveTo>
                  <a:pt x="731" y="48"/>
                </a:moveTo>
                <a:lnTo>
                  <a:pt x="683" y="48"/>
                </a:lnTo>
                <a:lnTo>
                  <a:pt x="683" y="0"/>
                </a:lnTo>
                <a:lnTo>
                  <a:pt x="731" y="0"/>
                </a:lnTo>
                <a:lnTo>
                  <a:pt x="731" y="48"/>
                </a:lnTo>
                <a:close/>
                <a:moveTo>
                  <a:pt x="635" y="48"/>
                </a:moveTo>
                <a:lnTo>
                  <a:pt x="587" y="48"/>
                </a:lnTo>
                <a:lnTo>
                  <a:pt x="587" y="0"/>
                </a:lnTo>
                <a:lnTo>
                  <a:pt x="635" y="0"/>
                </a:lnTo>
                <a:lnTo>
                  <a:pt x="635" y="48"/>
                </a:lnTo>
                <a:close/>
                <a:moveTo>
                  <a:pt x="539" y="48"/>
                </a:moveTo>
                <a:lnTo>
                  <a:pt x="491" y="48"/>
                </a:lnTo>
                <a:lnTo>
                  <a:pt x="491" y="0"/>
                </a:lnTo>
                <a:lnTo>
                  <a:pt x="539" y="0"/>
                </a:lnTo>
                <a:lnTo>
                  <a:pt x="539" y="48"/>
                </a:lnTo>
                <a:close/>
                <a:moveTo>
                  <a:pt x="443" y="48"/>
                </a:moveTo>
                <a:lnTo>
                  <a:pt x="395" y="48"/>
                </a:lnTo>
                <a:lnTo>
                  <a:pt x="395" y="0"/>
                </a:lnTo>
                <a:lnTo>
                  <a:pt x="443" y="0"/>
                </a:lnTo>
                <a:lnTo>
                  <a:pt x="443" y="48"/>
                </a:lnTo>
                <a:close/>
                <a:moveTo>
                  <a:pt x="350" y="49"/>
                </a:moveTo>
                <a:lnTo>
                  <a:pt x="302" y="54"/>
                </a:lnTo>
                <a:lnTo>
                  <a:pt x="297" y="7"/>
                </a:lnTo>
                <a:lnTo>
                  <a:pt x="345" y="2"/>
                </a:lnTo>
                <a:lnTo>
                  <a:pt x="350" y="49"/>
                </a:lnTo>
                <a:close/>
                <a:moveTo>
                  <a:pt x="260" y="66"/>
                </a:moveTo>
                <a:lnTo>
                  <a:pt x="235" y="73"/>
                </a:lnTo>
                <a:lnTo>
                  <a:pt x="240" y="72"/>
                </a:lnTo>
                <a:lnTo>
                  <a:pt x="221" y="82"/>
                </a:lnTo>
                <a:lnTo>
                  <a:pt x="198" y="40"/>
                </a:lnTo>
                <a:lnTo>
                  <a:pt x="217" y="29"/>
                </a:lnTo>
                <a:cubicBezTo>
                  <a:pt x="218" y="29"/>
                  <a:pt x="220" y="28"/>
                  <a:pt x="222" y="27"/>
                </a:cubicBezTo>
                <a:lnTo>
                  <a:pt x="247" y="20"/>
                </a:lnTo>
                <a:lnTo>
                  <a:pt x="260" y="66"/>
                </a:lnTo>
                <a:close/>
                <a:moveTo>
                  <a:pt x="183" y="103"/>
                </a:moveTo>
                <a:lnTo>
                  <a:pt x="146" y="134"/>
                </a:lnTo>
                <a:lnTo>
                  <a:pt x="115" y="97"/>
                </a:lnTo>
                <a:lnTo>
                  <a:pt x="152" y="66"/>
                </a:lnTo>
                <a:lnTo>
                  <a:pt x="183" y="103"/>
                </a:lnTo>
                <a:close/>
                <a:moveTo>
                  <a:pt x="117" y="166"/>
                </a:moveTo>
                <a:lnTo>
                  <a:pt x="100" y="187"/>
                </a:lnTo>
                <a:lnTo>
                  <a:pt x="103" y="183"/>
                </a:lnTo>
                <a:lnTo>
                  <a:pt x="92" y="202"/>
                </a:lnTo>
                <a:lnTo>
                  <a:pt x="50" y="179"/>
                </a:lnTo>
                <a:lnTo>
                  <a:pt x="60" y="160"/>
                </a:lnTo>
                <a:cubicBezTo>
                  <a:pt x="61" y="159"/>
                  <a:pt x="62" y="157"/>
                  <a:pt x="63" y="156"/>
                </a:cubicBezTo>
                <a:lnTo>
                  <a:pt x="80" y="135"/>
                </a:lnTo>
                <a:lnTo>
                  <a:pt x="117" y="166"/>
                </a:lnTo>
                <a:close/>
                <a:moveTo>
                  <a:pt x="72" y="239"/>
                </a:moveTo>
                <a:lnTo>
                  <a:pt x="58" y="285"/>
                </a:lnTo>
                <a:lnTo>
                  <a:pt x="12" y="272"/>
                </a:lnTo>
                <a:lnTo>
                  <a:pt x="26" y="226"/>
                </a:lnTo>
                <a:lnTo>
                  <a:pt x="72" y="239"/>
                </a:lnTo>
                <a:close/>
                <a:moveTo>
                  <a:pt x="52" y="328"/>
                </a:moveTo>
                <a:lnTo>
                  <a:pt x="48" y="361"/>
                </a:lnTo>
                <a:lnTo>
                  <a:pt x="48" y="374"/>
                </a:lnTo>
                <a:lnTo>
                  <a:pt x="0" y="374"/>
                </a:lnTo>
                <a:lnTo>
                  <a:pt x="1" y="356"/>
                </a:lnTo>
                <a:lnTo>
                  <a:pt x="4" y="323"/>
                </a:lnTo>
                <a:lnTo>
                  <a:pt x="52" y="328"/>
                </a:lnTo>
                <a:close/>
                <a:moveTo>
                  <a:pt x="48" y="422"/>
                </a:moveTo>
                <a:lnTo>
                  <a:pt x="48" y="470"/>
                </a:lnTo>
                <a:lnTo>
                  <a:pt x="0" y="470"/>
                </a:lnTo>
                <a:lnTo>
                  <a:pt x="0" y="422"/>
                </a:lnTo>
                <a:lnTo>
                  <a:pt x="48" y="422"/>
                </a:lnTo>
                <a:close/>
                <a:moveTo>
                  <a:pt x="48" y="518"/>
                </a:moveTo>
                <a:lnTo>
                  <a:pt x="48" y="566"/>
                </a:lnTo>
                <a:lnTo>
                  <a:pt x="0" y="566"/>
                </a:lnTo>
                <a:lnTo>
                  <a:pt x="0" y="518"/>
                </a:lnTo>
                <a:lnTo>
                  <a:pt x="48" y="518"/>
                </a:lnTo>
                <a:close/>
                <a:moveTo>
                  <a:pt x="48" y="614"/>
                </a:moveTo>
                <a:lnTo>
                  <a:pt x="48" y="662"/>
                </a:lnTo>
                <a:lnTo>
                  <a:pt x="0" y="662"/>
                </a:lnTo>
                <a:lnTo>
                  <a:pt x="0" y="614"/>
                </a:lnTo>
                <a:lnTo>
                  <a:pt x="48" y="614"/>
                </a:lnTo>
                <a:close/>
                <a:moveTo>
                  <a:pt x="48" y="710"/>
                </a:moveTo>
                <a:lnTo>
                  <a:pt x="48" y="758"/>
                </a:lnTo>
                <a:lnTo>
                  <a:pt x="0" y="758"/>
                </a:lnTo>
                <a:lnTo>
                  <a:pt x="0" y="710"/>
                </a:lnTo>
                <a:lnTo>
                  <a:pt x="48" y="710"/>
                </a:lnTo>
                <a:close/>
                <a:moveTo>
                  <a:pt x="48" y="806"/>
                </a:moveTo>
                <a:lnTo>
                  <a:pt x="48" y="854"/>
                </a:lnTo>
                <a:lnTo>
                  <a:pt x="0" y="854"/>
                </a:lnTo>
                <a:lnTo>
                  <a:pt x="0" y="806"/>
                </a:lnTo>
                <a:lnTo>
                  <a:pt x="48" y="806"/>
                </a:lnTo>
                <a:close/>
                <a:moveTo>
                  <a:pt x="48" y="902"/>
                </a:moveTo>
                <a:lnTo>
                  <a:pt x="48" y="950"/>
                </a:lnTo>
                <a:lnTo>
                  <a:pt x="0" y="950"/>
                </a:lnTo>
                <a:lnTo>
                  <a:pt x="0" y="902"/>
                </a:lnTo>
                <a:lnTo>
                  <a:pt x="48" y="902"/>
                </a:lnTo>
                <a:close/>
                <a:moveTo>
                  <a:pt x="48" y="998"/>
                </a:moveTo>
                <a:lnTo>
                  <a:pt x="48" y="1046"/>
                </a:lnTo>
                <a:lnTo>
                  <a:pt x="0" y="1046"/>
                </a:lnTo>
                <a:lnTo>
                  <a:pt x="0" y="998"/>
                </a:lnTo>
                <a:lnTo>
                  <a:pt x="48" y="998"/>
                </a:lnTo>
                <a:close/>
                <a:moveTo>
                  <a:pt x="48" y="1094"/>
                </a:moveTo>
                <a:lnTo>
                  <a:pt x="48" y="1142"/>
                </a:lnTo>
                <a:lnTo>
                  <a:pt x="0" y="1142"/>
                </a:lnTo>
                <a:lnTo>
                  <a:pt x="0" y="1094"/>
                </a:lnTo>
                <a:lnTo>
                  <a:pt x="48" y="1094"/>
                </a:lnTo>
                <a:close/>
                <a:moveTo>
                  <a:pt x="48" y="1190"/>
                </a:moveTo>
                <a:lnTo>
                  <a:pt x="48" y="1238"/>
                </a:lnTo>
                <a:lnTo>
                  <a:pt x="0" y="1238"/>
                </a:lnTo>
                <a:lnTo>
                  <a:pt x="0" y="1190"/>
                </a:lnTo>
                <a:lnTo>
                  <a:pt x="48" y="1190"/>
                </a:lnTo>
                <a:close/>
                <a:moveTo>
                  <a:pt x="48" y="1286"/>
                </a:moveTo>
                <a:lnTo>
                  <a:pt x="48" y="1334"/>
                </a:lnTo>
                <a:lnTo>
                  <a:pt x="0" y="1334"/>
                </a:lnTo>
                <a:lnTo>
                  <a:pt x="0" y="1286"/>
                </a:lnTo>
                <a:lnTo>
                  <a:pt x="48" y="1286"/>
                </a:lnTo>
                <a:close/>
                <a:moveTo>
                  <a:pt x="48" y="1382"/>
                </a:moveTo>
                <a:lnTo>
                  <a:pt x="48" y="1430"/>
                </a:lnTo>
                <a:lnTo>
                  <a:pt x="0" y="1430"/>
                </a:lnTo>
                <a:lnTo>
                  <a:pt x="0" y="1382"/>
                </a:lnTo>
                <a:lnTo>
                  <a:pt x="48" y="1382"/>
                </a:lnTo>
                <a:close/>
                <a:moveTo>
                  <a:pt x="48" y="1478"/>
                </a:moveTo>
                <a:lnTo>
                  <a:pt x="48" y="1526"/>
                </a:lnTo>
                <a:lnTo>
                  <a:pt x="0" y="1526"/>
                </a:lnTo>
                <a:lnTo>
                  <a:pt x="0" y="1478"/>
                </a:lnTo>
                <a:lnTo>
                  <a:pt x="48" y="1478"/>
                </a:lnTo>
                <a:close/>
                <a:moveTo>
                  <a:pt x="48" y="1574"/>
                </a:moveTo>
                <a:lnTo>
                  <a:pt x="48" y="1622"/>
                </a:lnTo>
                <a:lnTo>
                  <a:pt x="0" y="1622"/>
                </a:lnTo>
                <a:lnTo>
                  <a:pt x="0" y="1574"/>
                </a:lnTo>
                <a:lnTo>
                  <a:pt x="48" y="1574"/>
                </a:lnTo>
                <a:close/>
                <a:moveTo>
                  <a:pt x="48" y="1670"/>
                </a:moveTo>
                <a:lnTo>
                  <a:pt x="48" y="1718"/>
                </a:lnTo>
                <a:lnTo>
                  <a:pt x="0" y="1718"/>
                </a:lnTo>
                <a:lnTo>
                  <a:pt x="0" y="1670"/>
                </a:lnTo>
                <a:lnTo>
                  <a:pt x="48" y="1670"/>
                </a:lnTo>
                <a:close/>
                <a:moveTo>
                  <a:pt x="48" y="1766"/>
                </a:moveTo>
                <a:lnTo>
                  <a:pt x="48" y="1814"/>
                </a:lnTo>
                <a:lnTo>
                  <a:pt x="0" y="1814"/>
                </a:lnTo>
                <a:lnTo>
                  <a:pt x="0" y="1766"/>
                </a:lnTo>
                <a:lnTo>
                  <a:pt x="48" y="1766"/>
                </a:lnTo>
                <a:close/>
                <a:moveTo>
                  <a:pt x="48" y="1862"/>
                </a:moveTo>
                <a:lnTo>
                  <a:pt x="48" y="1910"/>
                </a:lnTo>
                <a:lnTo>
                  <a:pt x="0" y="1910"/>
                </a:lnTo>
                <a:lnTo>
                  <a:pt x="0" y="1862"/>
                </a:lnTo>
                <a:lnTo>
                  <a:pt x="48" y="1862"/>
                </a:lnTo>
                <a:close/>
                <a:moveTo>
                  <a:pt x="48" y="1958"/>
                </a:moveTo>
                <a:lnTo>
                  <a:pt x="48" y="2006"/>
                </a:lnTo>
                <a:lnTo>
                  <a:pt x="0" y="2006"/>
                </a:lnTo>
                <a:lnTo>
                  <a:pt x="0" y="1958"/>
                </a:lnTo>
                <a:lnTo>
                  <a:pt x="48" y="1958"/>
                </a:lnTo>
                <a:close/>
                <a:moveTo>
                  <a:pt x="48" y="2054"/>
                </a:moveTo>
                <a:lnTo>
                  <a:pt x="48" y="2102"/>
                </a:lnTo>
                <a:lnTo>
                  <a:pt x="0" y="2102"/>
                </a:lnTo>
                <a:lnTo>
                  <a:pt x="0" y="2054"/>
                </a:lnTo>
                <a:lnTo>
                  <a:pt x="48" y="2054"/>
                </a:lnTo>
                <a:close/>
                <a:moveTo>
                  <a:pt x="48" y="2150"/>
                </a:moveTo>
                <a:lnTo>
                  <a:pt x="48" y="2198"/>
                </a:lnTo>
                <a:lnTo>
                  <a:pt x="0" y="2198"/>
                </a:lnTo>
                <a:lnTo>
                  <a:pt x="0" y="2150"/>
                </a:lnTo>
                <a:lnTo>
                  <a:pt x="48" y="2150"/>
                </a:lnTo>
                <a:close/>
                <a:moveTo>
                  <a:pt x="48" y="2246"/>
                </a:moveTo>
                <a:lnTo>
                  <a:pt x="48" y="2294"/>
                </a:lnTo>
                <a:lnTo>
                  <a:pt x="0" y="2294"/>
                </a:lnTo>
                <a:lnTo>
                  <a:pt x="0" y="2246"/>
                </a:lnTo>
                <a:lnTo>
                  <a:pt x="48" y="2246"/>
                </a:lnTo>
                <a:close/>
                <a:moveTo>
                  <a:pt x="48" y="2342"/>
                </a:moveTo>
                <a:lnTo>
                  <a:pt x="48" y="2390"/>
                </a:lnTo>
                <a:lnTo>
                  <a:pt x="0" y="2390"/>
                </a:lnTo>
                <a:lnTo>
                  <a:pt x="0" y="2342"/>
                </a:lnTo>
                <a:lnTo>
                  <a:pt x="48" y="2342"/>
                </a:lnTo>
                <a:close/>
                <a:moveTo>
                  <a:pt x="48" y="2438"/>
                </a:moveTo>
                <a:lnTo>
                  <a:pt x="48" y="2486"/>
                </a:lnTo>
                <a:lnTo>
                  <a:pt x="0" y="2486"/>
                </a:lnTo>
                <a:lnTo>
                  <a:pt x="0" y="2438"/>
                </a:lnTo>
                <a:lnTo>
                  <a:pt x="48" y="2438"/>
                </a:lnTo>
                <a:close/>
                <a:moveTo>
                  <a:pt x="48" y="2534"/>
                </a:moveTo>
                <a:lnTo>
                  <a:pt x="48" y="2582"/>
                </a:lnTo>
                <a:lnTo>
                  <a:pt x="0" y="2582"/>
                </a:lnTo>
                <a:lnTo>
                  <a:pt x="0" y="2534"/>
                </a:lnTo>
                <a:lnTo>
                  <a:pt x="48" y="2534"/>
                </a:lnTo>
                <a:close/>
                <a:moveTo>
                  <a:pt x="48" y="2630"/>
                </a:moveTo>
                <a:lnTo>
                  <a:pt x="48" y="2678"/>
                </a:lnTo>
                <a:lnTo>
                  <a:pt x="0" y="2678"/>
                </a:lnTo>
                <a:lnTo>
                  <a:pt x="0" y="2630"/>
                </a:lnTo>
                <a:lnTo>
                  <a:pt x="48" y="2630"/>
                </a:lnTo>
                <a:close/>
                <a:moveTo>
                  <a:pt x="48" y="2726"/>
                </a:moveTo>
                <a:lnTo>
                  <a:pt x="48" y="2774"/>
                </a:lnTo>
                <a:lnTo>
                  <a:pt x="0" y="2774"/>
                </a:lnTo>
                <a:lnTo>
                  <a:pt x="0" y="2726"/>
                </a:lnTo>
                <a:lnTo>
                  <a:pt x="48" y="2726"/>
                </a:lnTo>
                <a:close/>
                <a:moveTo>
                  <a:pt x="48" y="2822"/>
                </a:moveTo>
                <a:lnTo>
                  <a:pt x="48" y="2870"/>
                </a:lnTo>
                <a:lnTo>
                  <a:pt x="0" y="2870"/>
                </a:lnTo>
                <a:lnTo>
                  <a:pt x="0" y="2822"/>
                </a:lnTo>
                <a:lnTo>
                  <a:pt x="48" y="2822"/>
                </a:lnTo>
                <a:close/>
                <a:moveTo>
                  <a:pt x="48" y="2918"/>
                </a:moveTo>
                <a:lnTo>
                  <a:pt x="48" y="2966"/>
                </a:lnTo>
                <a:lnTo>
                  <a:pt x="0" y="2966"/>
                </a:lnTo>
                <a:lnTo>
                  <a:pt x="0" y="2918"/>
                </a:lnTo>
                <a:lnTo>
                  <a:pt x="48" y="2918"/>
                </a:lnTo>
                <a:close/>
                <a:moveTo>
                  <a:pt x="48" y="3014"/>
                </a:moveTo>
                <a:lnTo>
                  <a:pt x="48" y="3062"/>
                </a:lnTo>
                <a:lnTo>
                  <a:pt x="0" y="3062"/>
                </a:lnTo>
                <a:lnTo>
                  <a:pt x="0" y="3014"/>
                </a:lnTo>
                <a:lnTo>
                  <a:pt x="48" y="3014"/>
                </a:lnTo>
                <a:close/>
                <a:moveTo>
                  <a:pt x="48" y="3110"/>
                </a:moveTo>
                <a:lnTo>
                  <a:pt x="48" y="3158"/>
                </a:lnTo>
                <a:lnTo>
                  <a:pt x="0" y="3158"/>
                </a:lnTo>
                <a:lnTo>
                  <a:pt x="0" y="3110"/>
                </a:lnTo>
                <a:lnTo>
                  <a:pt x="48" y="3110"/>
                </a:lnTo>
                <a:close/>
                <a:moveTo>
                  <a:pt x="48" y="3206"/>
                </a:moveTo>
                <a:lnTo>
                  <a:pt x="48" y="3254"/>
                </a:lnTo>
                <a:lnTo>
                  <a:pt x="0" y="3254"/>
                </a:lnTo>
                <a:lnTo>
                  <a:pt x="0" y="3206"/>
                </a:lnTo>
                <a:lnTo>
                  <a:pt x="48" y="3206"/>
                </a:lnTo>
                <a:close/>
                <a:moveTo>
                  <a:pt x="48" y="3302"/>
                </a:moveTo>
                <a:lnTo>
                  <a:pt x="48" y="3350"/>
                </a:lnTo>
                <a:lnTo>
                  <a:pt x="0" y="3350"/>
                </a:lnTo>
                <a:lnTo>
                  <a:pt x="0" y="3302"/>
                </a:lnTo>
                <a:lnTo>
                  <a:pt x="48" y="3302"/>
                </a:lnTo>
                <a:close/>
                <a:moveTo>
                  <a:pt x="48" y="3398"/>
                </a:moveTo>
                <a:lnTo>
                  <a:pt x="48" y="3403"/>
                </a:lnTo>
                <a:lnTo>
                  <a:pt x="53" y="3443"/>
                </a:lnTo>
                <a:lnTo>
                  <a:pt x="5" y="3448"/>
                </a:lnTo>
                <a:lnTo>
                  <a:pt x="0" y="3403"/>
                </a:lnTo>
                <a:lnTo>
                  <a:pt x="0" y="3398"/>
                </a:lnTo>
                <a:lnTo>
                  <a:pt x="48" y="3398"/>
                </a:lnTo>
                <a:close/>
                <a:moveTo>
                  <a:pt x="61" y="3485"/>
                </a:moveTo>
                <a:lnTo>
                  <a:pt x="73" y="3527"/>
                </a:lnTo>
                <a:lnTo>
                  <a:pt x="71" y="3522"/>
                </a:lnTo>
                <a:lnTo>
                  <a:pt x="74" y="3526"/>
                </a:lnTo>
                <a:lnTo>
                  <a:pt x="32" y="3549"/>
                </a:lnTo>
                <a:lnTo>
                  <a:pt x="29" y="3545"/>
                </a:lnTo>
                <a:cubicBezTo>
                  <a:pt x="29" y="3544"/>
                  <a:pt x="28" y="3542"/>
                  <a:pt x="27" y="3540"/>
                </a:cubicBezTo>
                <a:lnTo>
                  <a:pt x="15" y="3499"/>
                </a:lnTo>
                <a:lnTo>
                  <a:pt x="61" y="3485"/>
                </a:lnTo>
                <a:close/>
                <a:moveTo>
                  <a:pt x="97" y="3568"/>
                </a:moveTo>
                <a:lnTo>
                  <a:pt x="102" y="3578"/>
                </a:lnTo>
                <a:lnTo>
                  <a:pt x="100" y="3574"/>
                </a:lnTo>
                <a:lnTo>
                  <a:pt x="123" y="3603"/>
                </a:lnTo>
                <a:lnTo>
                  <a:pt x="86" y="3633"/>
                </a:lnTo>
                <a:lnTo>
                  <a:pt x="63" y="3605"/>
                </a:lnTo>
                <a:cubicBezTo>
                  <a:pt x="62" y="3604"/>
                  <a:pt x="61" y="3602"/>
                  <a:pt x="60" y="3601"/>
                </a:cubicBezTo>
                <a:lnTo>
                  <a:pt x="55" y="3591"/>
                </a:lnTo>
                <a:lnTo>
                  <a:pt x="97" y="3568"/>
                </a:lnTo>
                <a:close/>
                <a:moveTo>
                  <a:pt x="153" y="3634"/>
                </a:moveTo>
                <a:lnTo>
                  <a:pt x="187" y="3661"/>
                </a:lnTo>
                <a:lnTo>
                  <a:pt x="183" y="3658"/>
                </a:lnTo>
                <a:lnTo>
                  <a:pt x="187" y="3661"/>
                </a:lnTo>
                <a:lnTo>
                  <a:pt x="164" y="3703"/>
                </a:lnTo>
                <a:lnTo>
                  <a:pt x="160" y="3701"/>
                </a:lnTo>
                <a:cubicBezTo>
                  <a:pt x="159" y="3700"/>
                  <a:pt x="157" y="3699"/>
                  <a:pt x="156" y="3698"/>
                </a:cubicBezTo>
                <a:lnTo>
                  <a:pt x="123" y="3671"/>
                </a:lnTo>
                <a:lnTo>
                  <a:pt x="153" y="3634"/>
                </a:lnTo>
                <a:close/>
                <a:moveTo>
                  <a:pt x="230" y="3684"/>
                </a:moveTo>
                <a:lnTo>
                  <a:pt x="240" y="3689"/>
                </a:lnTo>
                <a:lnTo>
                  <a:pt x="235" y="3687"/>
                </a:lnTo>
                <a:lnTo>
                  <a:pt x="270" y="3698"/>
                </a:lnTo>
                <a:lnTo>
                  <a:pt x="256" y="3744"/>
                </a:lnTo>
                <a:lnTo>
                  <a:pt x="222" y="3733"/>
                </a:lnTo>
                <a:cubicBezTo>
                  <a:pt x="220" y="3733"/>
                  <a:pt x="218" y="3732"/>
                  <a:pt x="217" y="3732"/>
                </a:cubicBezTo>
                <a:lnTo>
                  <a:pt x="207" y="3726"/>
                </a:lnTo>
                <a:lnTo>
                  <a:pt x="230" y="3684"/>
                </a:lnTo>
                <a:close/>
                <a:moveTo>
                  <a:pt x="312" y="3708"/>
                </a:moveTo>
                <a:lnTo>
                  <a:pt x="360" y="3712"/>
                </a:lnTo>
                <a:lnTo>
                  <a:pt x="355" y="3760"/>
                </a:lnTo>
                <a:lnTo>
                  <a:pt x="307" y="3755"/>
                </a:lnTo>
                <a:lnTo>
                  <a:pt x="312" y="3708"/>
                </a:lnTo>
                <a:close/>
                <a:moveTo>
                  <a:pt x="405" y="3712"/>
                </a:moveTo>
                <a:lnTo>
                  <a:pt x="453" y="3712"/>
                </a:lnTo>
                <a:lnTo>
                  <a:pt x="453" y="3760"/>
                </a:lnTo>
                <a:lnTo>
                  <a:pt x="405" y="3760"/>
                </a:lnTo>
                <a:lnTo>
                  <a:pt x="405" y="3712"/>
                </a:lnTo>
                <a:close/>
                <a:moveTo>
                  <a:pt x="501" y="3712"/>
                </a:moveTo>
                <a:lnTo>
                  <a:pt x="549" y="3712"/>
                </a:lnTo>
                <a:lnTo>
                  <a:pt x="549" y="3760"/>
                </a:lnTo>
                <a:lnTo>
                  <a:pt x="501" y="3760"/>
                </a:lnTo>
                <a:lnTo>
                  <a:pt x="501" y="3712"/>
                </a:lnTo>
                <a:close/>
                <a:moveTo>
                  <a:pt x="597" y="3712"/>
                </a:moveTo>
                <a:lnTo>
                  <a:pt x="645" y="3712"/>
                </a:lnTo>
                <a:lnTo>
                  <a:pt x="645" y="3760"/>
                </a:lnTo>
                <a:lnTo>
                  <a:pt x="597" y="3760"/>
                </a:lnTo>
                <a:lnTo>
                  <a:pt x="597" y="3712"/>
                </a:lnTo>
                <a:close/>
                <a:moveTo>
                  <a:pt x="693" y="3712"/>
                </a:moveTo>
                <a:lnTo>
                  <a:pt x="741" y="3712"/>
                </a:lnTo>
                <a:lnTo>
                  <a:pt x="741" y="3760"/>
                </a:lnTo>
                <a:lnTo>
                  <a:pt x="693" y="3760"/>
                </a:lnTo>
                <a:lnTo>
                  <a:pt x="693" y="3712"/>
                </a:lnTo>
                <a:close/>
                <a:moveTo>
                  <a:pt x="789" y="3712"/>
                </a:moveTo>
                <a:lnTo>
                  <a:pt x="837" y="3712"/>
                </a:lnTo>
                <a:lnTo>
                  <a:pt x="837" y="3760"/>
                </a:lnTo>
                <a:lnTo>
                  <a:pt x="789" y="3760"/>
                </a:lnTo>
                <a:lnTo>
                  <a:pt x="789" y="3712"/>
                </a:lnTo>
                <a:close/>
                <a:moveTo>
                  <a:pt x="885" y="3712"/>
                </a:moveTo>
                <a:lnTo>
                  <a:pt x="933" y="3712"/>
                </a:lnTo>
                <a:lnTo>
                  <a:pt x="933" y="3760"/>
                </a:lnTo>
                <a:lnTo>
                  <a:pt x="885" y="3760"/>
                </a:lnTo>
                <a:lnTo>
                  <a:pt x="885" y="3712"/>
                </a:lnTo>
                <a:close/>
                <a:moveTo>
                  <a:pt x="981" y="3712"/>
                </a:moveTo>
                <a:lnTo>
                  <a:pt x="1029" y="3712"/>
                </a:lnTo>
                <a:lnTo>
                  <a:pt x="1029" y="3760"/>
                </a:lnTo>
                <a:lnTo>
                  <a:pt x="981" y="3760"/>
                </a:lnTo>
                <a:lnTo>
                  <a:pt x="981" y="3712"/>
                </a:lnTo>
                <a:close/>
                <a:moveTo>
                  <a:pt x="1077" y="3712"/>
                </a:moveTo>
                <a:lnTo>
                  <a:pt x="1125" y="3712"/>
                </a:lnTo>
                <a:lnTo>
                  <a:pt x="1125" y="3760"/>
                </a:lnTo>
                <a:lnTo>
                  <a:pt x="1077" y="3760"/>
                </a:lnTo>
                <a:lnTo>
                  <a:pt x="1077" y="3712"/>
                </a:lnTo>
                <a:close/>
                <a:moveTo>
                  <a:pt x="1173" y="3712"/>
                </a:moveTo>
                <a:lnTo>
                  <a:pt x="1221" y="3712"/>
                </a:lnTo>
                <a:lnTo>
                  <a:pt x="1221" y="3760"/>
                </a:lnTo>
                <a:lnTo>
                  <a:pt x="1173" y="3760"/>
                </a:lnTo>
                <a:lnTo>
                  <a:pt x="1173" y="3712"/>
                </a:lnTo>
                <a:close/>
                <a:moveTo>
                  <a:pt x="1269" y="3712"/>
                </a:moveTo>
                <a:lnTo>
                  <a:pt x="1317" y="3712"/>
                </a:lnTo>
                <a:lnTo>
                  <a:pt x="1317" y="3760"/>
                </a:lnTo>
                <a:lnTo>
                  <a:pt x="1269" y="3760"/>
                </a:lnTo>
                <a:lnTo>
                  <a:pt x="1269" y="3712"/>
                </a:lnTo>
                <a:close/>
                <a:moveTo>
                  <a:pt x="1365" y="3712"/>
                </a:moveTo>
                <a:lnTo>
                  <a:pt x="1413" y="3712"/>
                </a:lnTo>
                <a:lnTo>
                  <a:pt x="1413" y="3760"/>
                </a:lnTo>
                <a:lnTo>
                  <a:pt x="1365" y="3760"/>
                </a:lnTo>
                <a:lnTo>
                  <a:pt x="1365" y="3712"/>
                </a:lnTo>
                <a:close/>
                <a:moveTo>
                  <a:pt x="1461" y="3712"/>
                </a:moveTo>
                <a:lnTo>
                  <a:pt x="1509" y="3712"/>
                </a:lnTo>
                <a:lnTo>
                  <a:pt x="1509" y="3760"/>
                </a:lnTo>
                <a:lnTo>
                  <a:pt x="1461" y="3760"/>
                </a:lnTo>
                <a:lnTo>
                  <a:pt x="1461" y="3712"/>
                </a:lnTo>
                <a:close/>
                <a:moveTo>
                  <a:pt x="1557" y="3712"/>
                </a:moveTo>
                <a:lnTo>
                  <a:pt x="1605" y="3712"/>
                </a:lnTo>
                <a:lnTo>
                  <a:pt x="1605" y="3760"/>
                </a:lnTo>
                <a:lnTo>
                  <a:pt x="1557" y="3760"/>
                </a:lnTo>
                <a:lnTo>
                  <a:pt x="1557" y="3712"/>
                </a:lnTo>
                <a:close/>
                <a:moveTo>
                  <a:pt x="1653" y="3712"/>
                </a:moveTo>
                <a:lnTo>
                  <a:pt x="1691" y="3712"/>
                </a:lnTo>
                <a:lnTo>
                  <a:pt x="1699" y="3712"/>
                </a:lnTo>
                <a:lnTo>
                  <a:pt x="1704" y="3759"/>
                </a:lnTo>
                <a:lnTo>
                  <a:pt x="1691" y="3760"/>
                </a:lnTo>
                <a:lnTo>
                  <a:pt x="1653" y="3760"/>
                </a:lnTo>
                <a:lnTo>
                  <a:pt x="1653" y="3712"/>
                </a:lnTo>
                <a:close/>
                <a:moveTo>
                  <a:pt x="1747" y="3707"/>
                </a:moveTo>
                <a:lnTo>
                  <a:pt x="1756" y="3706"/>
                </a:lnTo>
                <a:lnTo>
                  <a:pt x="1752" y="3706"/>
                </a:lnTo>
                <a:lnTo>
                  <a:pt x="1789" y="3695"/>
                </a:lnTo>
                <a:lnTo>
                  <a:pt x="1802" y="3741"/>
                </a:lnTo>
                <a:lnTo>
                  <a:pt x="1765" y="3752"/>
                </a:lnTo>
                <a:cubicBezTo>
                  <a:pt x="1764" y="3753"/>
                  <a:pt x="1762" y="3753"/>
                  <a:pt x="1761" y="3753"/>
                </a:cubicBezTo>
                <a:lnTo>
                  <a:pt x="1752" y="3754"/>
                </a:lnTo>
                <a:lnTo>
                  <a:pt x="1747" y="3707"/>
                </a:lnTo>
                <a:close/>
                <a:moveTo>
                  <a:pt x="1828" y="3679"/>
                </a:moveTo>
                <a:lnTo>
                  <a:pt x="1866" y="3658"/>
                </a:lnTo>
                <a:lnTo>
                  <a:pt x="1862" y="3661"/>
                </a:lnTo>
                <a:lnTo>
                  <a:pt x="1866" y="3658"/>
                </a:lnTo>
                <a:lnTo>
                  <a:pt x="1896" y="3695"/>
                </a:lnTo>
                <a:lnTo>
                  <a:pt x="1892" y="3698"/>
                </a:lnTo>
                <a:cubicBezTo>
                  <a:pt x="1891" y="3699"/>
                  <a:pt x="1890" y="3700"/>
                  <a:pt x="1889" y="3700"/>
                </a:cubicBezTo>
                <a:lnTo>
                  <a:pt x="1851" y="3721"/>
                </a:lnTo>
                <a:lnTo>
                  <a:pt x="1828" y="3679"/>
                </a:lnTo>
                <a:close/>
                <a:moveTo>
                  <a:pt x="1904" y="3628"/>
                </a:moveTo>
                <a:lnTo>
                  <a:pt x="1912" y="3621"/>
                </a:lnTo>
                <a:lnTo>
                  <a:pt x="1909" y="3624"/>
                </a:lnTo>
                <a:lnTo>
                  <a:pt x="1932" y="3596"/>
                </a:lnTo>
                <a:lnTo>
                  <a:pt x="1969" y="3626"/>
                </a:lnTo>
                <a:lnTo>
                  <a:pt x="1946" y="3654"/>
                </a:lnTo>
                <a:cubicBezTo>
                  <a:pt x="1945" y="3656"/>
                  <a:pt x="1944" y="3657"/>
                  <a:pt x="1942" y="3658"/>
                </a:cubicBezTo>
                <a:lnTo>
                  <a:pt x="1934" y="3665"/>
                </a:lnTo>
                <a:lnTo>
                  <a:pt x="1904" y="3628"/>
                </a:lnTo>
                <a:close/>
                <a:moveTo>
                  <a:pt x="1957" y="3560"/>
                </a:moveTo>
                <a:lnTo>
                  <a:pt x="1977" y="3522"/>
                </a:lnTo>
                <a:lnTo>
                  <a:pt x="1975" y="3527"/>
                </a:lnTo>
                <a:lnTo>
                  <a:pt x="1977" y="3522"/>
                </a:lnTo>
                <a:lnTo>
                  <a:pt x="2023" y="3536"/>
                </a:lnTo>
                <a:lnTo>
                  <a:pt x="2021" y="3540"/>
                </a:lnTo>
                <a:cubicBezTo>
                  <a:pt x="2021" y="3542"/>
                  <a:pt x="2020" y="3544"/>
                  <a:pt x="2019" y="3545"/>
                </a:cubicBezTo>
                <a:lnTo>
                  <a:pt x="1999" y="3583"/>
                </a:lnTo>
                <a:lnTo>
                  <a:pt x="1957" y="3560"/>
                </a:lnTo>
                <a:close/>
                <a:moveTo>
                  <a:pt x="1991" y="3476"/>
                </a:moveTo>
                <a:lnTo>
                  <a:pt x="1994" y="3464"/>
                </a:lnTo>
                <a:lnTo>
                  <a:pt x="1994" y="3468"/>
                </a:lnTo>
                <a:lnTo>
                  <a:pt x="1997" y="3433"/>
                </a:lnTo>
                <a:lnTo>
                  <a:pt x="2045" y="3438"/>
                </a:lnTo>
                <a:lnTo>
                  <a:pt x="2041" y="3473"/>
                </a:lnTo>
                <a:cubicBezTo>
                  <a:pt x="2041" y="3474"/>
                  <a:pt x="2041" y="3476"/>
                  <a:pt x="2040" y="3477"/>
                </a:cubicBezTo>
                <a:lnTo>
                  <a:pt x="2037" y="3490"/>
                </a:lnTo>
                <a:lnTo>
                  <a:pt x="1991" y="3476"/>
                </a:lnTo>
                <a:close/>
                <a:moveTo>
                  <a:pt x="2000" y="3388"/>
                </a:moveTo>
                <a:lnTo>
                  <a:pt x="2000" y="3340"/>
                </a:lnTo>
                <a:lnTo>
                  <a:pt x="2048" y="3340"/>
                </a:lnTo>
                <a:lnTo>
                  <a:pt x="2048" y="3388"/>
                </a:lnTo>
                <a:lnTo>
                  <a:pt x="2000" y="3388"/>
                </a:lnTo>
                <a:close/>
                <a:moveTo>
                  <a:pt x="2000" y="3292"/>
                </a:moveTo>
                <a:lnTo>
                  <a:pt x="2000" y="3244"/>
                </a:lnTo>
                <a:lnTo>
                  <a:pt x="2048" y="3244"/>
                </a:lnTo>
                <a:lnTo>
                  <a:pt x="2048" y="3292"/>
                </a:lnTo>
                <a:lnTo>
                  <a:pt x="2000" y="3292"/>
                </a:lnTo>
                <a:close/>
                <a:moveTo>
                  <a:pt x="2000" y="3196"/>
                </a:moveTo>
                <a:lnTo>
                  <a:pt x="2000" y="3148"/>
                </a:lnTo>
                <a:lnTo>
                  <a:pt x="2048" y="3148"/>
                </a:lnTo>
                <a:lnTo>
                  <a:pt x="2048" y="3196"/>
                </a:lnTo>
                <a:lnTo>
                  <a:pt x="2000" y="3196"/>
                </a:lnTo>
                <a:close/>
                <a:moveTo>
                  <a:pt x="2000" y="3100"/>
                </a:moveTo>
                <a:lnTo>
                  <a:pt x="2000" y="3052"/>
                </a:lnTo>
                <a:lnTo>
                  <a:pt x="2048" y="3052"/>
                </a:lnTo>
                <a:lnTo>
                  <a:pt x="2048" y="3100"/>
                </a:lnTo>
                <a:lnTo>
                  <a:pt x="2000" y="3100"/>
                </a:lnTo>
                <a:close/>
                <a:moveTo>
                  <a:pt x="2000" y="3004"/>
                </a:moveTo>
                <a:lnTo>
                  <a:pt x="2000" y="2956"/>
                </a:lnTo>
                <a:lnTo>
                  <a:pt x="2048" y="2956"/>
                </a:lnTo>
                <a:lnTo>
                  <a:pt x="2048" y="3004"/>
                </a:lnTo>
                <a:lnTo>
                  <a:pt x="2000" y="3004"/>
                </a:lnTo>
                <a:close/>
                <a:moveTo>
                  <a:pt x="2000" y="2908"/>
                </a:moveTo>
                <a:lnTo>
                  <a:pt x="2000" y="2860"/>
                </a:lnTo>
                <a:lnTo>
                  <a:pt x="2048" y="2860"/>
                </a:lnTo>
                <a:lnTo>
                  <a:pt x="2048" y="2908"/>
                </a:lnTo>
                <a:lnTo>
                  <a:pt x="2000" y="2908"/>
                </a:lnTo>
                <a:close/>
                <a:moveTo>
                  <a:pt x="2000" y="2812"/>
                </a:moveTo>
                <a:lnTo>
                  <a:pt x="2000" y="2764"/>
                </a:lnTo>
                <a:lnTo>
                  <a:pt x="2048" y="2764"/>
                </a:lnTo>
                <a:lnTo>
                  <a:pt x="2048" y="2812"/>
                </a:lnTo>
                <a:lnTo>
                  <a:pt x="2000" y="2812"/>
                </a:lnTo>
                <a:close/>
                <a:moveTo>
                  <a:pt x="2000" y="2716"/>
                </a:moveTo>
                <a:lnTo>
                  <a:pt x="2000" y="2668"/>
                </a:lnTo>
                <a:lnTo>
                  <a:pt x="2048" y="2668"/>
                </a:lnTo>
                <a:lnTo>
                  <a:pt x="2048" y="2716"/>
                </a:lnTo>
                <a:lnTo>
                  <a:pt x="2000" y="2716"/>
                </a:lnTo>
                <a:close/>
                <a:moveTo>
                  <a:pt x="2000" y="2620"/>
                </a:moveTo>
                <a:lnTo>
                  <a:pt x="2000" y="2572"/>
                </a:lnTo>
                <a:lnTo>
                  <a:pt x="2048" y="2572"/>
                </a:lnTo>
                <a:lnTo>
                  <a:pt x="2048" y="2620"/>
                </a:lnTo>
                <a:lnTo>
                  <a:pt x="2000" y="2620"/>
                </a:lnTo>
                <a:close/>
                <a:moveTo>
                  <a:pt x="2000" y="2524"/>
                </a:moveTo>
                <a:lnTo>
                  <a:pt x="2000" y="2476"/>
                </a:lnTo>
                <a:lnTo>
                  <a:pt x="2048" y="2476"/>
                </a:lnTo>
                <a:lnTo>
                  <a:pt x="2048" y="2524"/>
                </a:lnTo>
                <a:lnTo>
                  <a:pt x="2000" y="2524"/>
                </a:lnTo>
                <a:close/>
                <a:moveTo>
                  <a:pt x="2000" y="2428"/>
                </a:moveTo>
                <a:lnTo>
                  <a:pt x="2000" y="2380"/>
                </a:lnTo>
                <a:lnTo>
                  <a:pt x="2048" y="2380"/>
                </a:lnTo>
                <a:lnTo>
                  <a:pt x="2048" y="2428"/>
                </a:lnTo>
                <a:lnTo>
                  <a:pt x="2000" y="2428"/>
                </a:lnTo>
                <a:close/>
                <a:moveTo>
                  <a:pt x="2000" y="2332"/>
                </a:moveTo>
                <a:lnTo>
                  <a:pt x="2000" y="2284"/>
                </a:lnTo>
                <a:lnTo>
                  <a:pt x="2048" y="2284"/>
                </a:lnTo>
                <a:lnTo>
                  <a:pt x="2048" y="2332"/>
                </a:lnTo>
                <a:lnTo>
                  <a:pt x="2000" y="2332"/>
                </a:lnTo>
                <a:close/>
                <a:moveTo>
                  <a:pt x="2000" y="2236"/>
                </a:moveTo>
                <a:lnTo>
                  <a:pt x="2000" y="2188"/>
                </a:lnTo>
                <a:lnTo>
                  <a:pt x="2048" y="2188"/>
                </a:lnTo>
                <a:lnTo>
                  <a:pt x="2048" y="2236"/>
                </a:lnTo>
                <a:lnTo>
                  <a:pt x="2000" y="2236"/>
                </a:lnTo>
                <a:close/>
                <a:moveTo>
                  <a:pt x="2000" y="2140"/>
                </a:moveTo>
                <a:lnTo>
                  <a:pt x="2000" y="2092"/>
                </a:lnTo>
                <a:lnTo>
                  <a:pt x="2048" y="2092"/>
                </a:lnTo>
                <a:lnTo>
                  <a:pt x="2048" y="2140"/>
                </a:lnTo>
                <a:lnTo>
                  <a:pt x="2000" y="2140"/>
                </a:lnTo>
                <a:close/>
                <a:moveTo>
                  <a:pt x="2000" y="2044"/>
                </a:moveTo>
                <a:lnTo>
                  <a:pt x="2000" y="1996"/>
                </a:lnTo>
                <a:lnTo>
                  <a:pt x="2048" y="1996"/>
                </a:lnTo>
                <a:lnTo>
                  <a:pt x="2048" y="2044"/>
                </a:lnTo>
                <a:lnTo>
                  <a:pt x="2000" y="2044"/>
                </a:lnTo>
                <a:close/>
                <a:moveTo>
                  <a:pt x="2000" y="1948"/>
                </a:moveTo>
                <a:lnTo>
                  <a:pt x="2000" y="1900"/>
                </a:lnTo>
                <a:lnTo>
                  <a:pt x="2048" y="1900"/>
                </a:lnTo>
                <a:lnTo>
                  <a:pt x="2048" y="1948"/>
                </a:lnTo>
                <a:lnTo>
                  <a:pt x="2000" y="1948"/>
                </a:lnTo>
                <a:close/>
                <a:moveTo>
                  <a:pt x="2000" y="1852"/>
                </a:moveTo>
                <a:lnTo>
                  <a:pt x="2000" y="1804"/>
                </a:lnTo>
                <a:lnTo>
                  <a:pt x="2048" y="1804"/>
                </a:lnTo>
                <a:lnTo>
                  <a:pt x="2048" y="1852"/>
                </a:lnTo>
                <a:lnTo>
                  <a:pt x="2000" y="1852"/>
                </a:lnTo>
                <a:close/>
                <a:moveTo>
                  <a:pt x="2000" y="1756"/>
                </a:moveTo>
                <a:lnTo>
                  <a:pt x="2000" y="1708"/>
                </a:lnTo>
                <a:lnTo>
                  <a:pt x="2048" y="1708"/>
                </a:lnTo>
                <a:lnTo>
                  <a:pt x="2048" y="1756"/>
                </a:lnTo>
                <a:lnTo>
                  <a:pt x="2000" y="1756"/>
                </a:lnTo>
                <a:close/>
                <a:moveTo>
                  <a:pt x="2000" y="1660"/>
                </a:moveTo>
                <a:lnTo>
                  <a:pt x="2000" y="1612"/>
                </a:lnTo>
                <a:lnTo>
                  <a:pt x="2048" y="1612"/>
                </a:lnTo>
                <a:lnTo>
                  <a:pt x="2048" y="1660"/>
                </a:lnTo>
                <a:lnTo>
                  <a:pt x="2000" y="1660"/>
                </a:lnTo>
                <a:close/>
                <a:moveTo>
                  <a:pt x="2000" y="1564"/>
                </a:moveTo>
                <a:lnTo>
                  <a:pt x="2000" y="1516"/>
                </a:lnTo>
                <a:lnTo>
                  <a:pt x="2048" y="1516"/>
                </a:lnTo>
                <a:lnTo>
                  <a:pt x="2048" y="1564"/>
                </a:lnTo>
                <a:lnTo>
                  <a:pt x="2000" y="1564"/>
                </a:lnTo>
                <a:close/>
                <a:moveTo>
                  <a:pt x="2000" y="1468"/>
                </a:moveTo>
                <a:lnTo>
                  <a:pt x="2000" y="1420"/>
                </a:lnTo>
                <a:lnTo>
                  <a:pt x="2048" y="1420"/>
                </a:lnTo>
                <a:lnTo>
                  <a:pt x="2048" y="1468"/>
                </a:lnTo>
                <a:lnTo>
                  <a:pt x="2000" y="1468"/>
                </a:lnTo>
                <a:close/>
                <a:moveTo>
                  <a:pt x="2000" y="1372"/>
                </a:moveTo>
                <a:lnTo>
                  <a:pt x="2000" y="1324"/>
                </a:lnTo>
                <a:lnTo>
                  <a:pt x="2048" y="1324"/>
                </a:lnTo>
                <a:lnTo>
                  <a:pt x="2048" y="1372"/>
                </a:lnTo>
                <a:lnTo>
                  <a:pt x="2000" y="1372"/>
                </a:lnTo>
                <a:close/>
                <a:moveTo>
                  <a:pt x="2000" y="1276"/>
                </a:moveTo>
                <a:lnTo>
                  <a:pt x="2000" y="1228"/>
                </a:lnTo>
                <a:lnTo>
                  <a:pt x="2048" y="1228"/>
                </a:lnTo>
                <a:lnTo>
                  <a:pt x="2048" y="1276"/>
                </a:lnTo>
                <a:lnTo>
                  <a:pt x="2000" y="1276"/>
                </a:lnTo>
                <a:close/>
                <a:moveTo>
                  <a:pt x="2000" y="1180"/>
                </a:moveTo>
                <a:lnTo>
                  <a:pt x="2000" y="1132"/>
                </a:lnTo>
                <a:lnTo>
                  <a:pt x="2048" y="1132"/>
                </a:lnTo>
                <a:lnTo>
                  <a:pt x="2048" y="1180"/>
                </a:lnTo>
                <a:lnTo>
                  <a:pt x="2000" y="1180"/>
                </a:lnTo>
                <a:close/>
                <a:moveTo>
                  <a:pt x="2000" y="1084"/>
                </a:moveTo>
                <a:lnTo>
                  <a:pt x="2000" y="1036"/>
                </a:lnTo>
                <a:lnTo>
                  <a:pt x="2048" y="1036"/>
                </a:lnTo>
                <a:lnTo>
                  <a:pt x="2048" y="1084"/>
                </a:lnTo>
                <a:lnTo>
                  <a:pt x="2000" y="1084"/>
                </a:lnTo>
                <a:close/>
                <a:moveTo>
                  <a:pt x="2000" y="988"/>
                </a:moveTo>
                <a:lnTo>
                  <a:pt x="2000" y="940"/>
                </a:lnTo>
                <a:lnTo>
                  <a:pt x="2048" y="940"/>
                </a:lnTo>
                <a:lnTo>
                  <a:pt x="2048" y="988"/>
                </a:lnTo>
                <a:lnTo>
                  <a:pt x="2000" y="988"/>
                </a:lnTo>
                <a:close/>
                <a:moveTo>
                  <a:pt x="2000" y="892"/>
                </a:moveTo>
                <a:lnTo>
                  <a:pt x="2000" y="844"/>
                </a:lnTo>
                <a:lnTo>
                  <a:pt x="2048" y="844"/>
                </a:lnTo>
                <a:lnTo>
                  <a:pt x="2048" y="892"/>
                </a:lnTo>
                <a:lnTo>
                  <a:pt x="2000" y="892"/>
                </a:lnTo>
                <a:close/>
                <a:moveTo>
                  <a:pt x="2000" y="796"/>
                </a:moveTo>
                <a:lnTo>
                  <a:pt x="2000" y="748"/>
                </a:lnTo>
                <a:lnTo>
                  <a:pt x="2048" y="748"/>
                </a:lnTo>
                <a:lnTo>
                  <a:pt x="2048" y="796"/>
                </a:lnTo>
                <a:lnTo>
                  <a:pt x="2000" y="796"/>
                </a:lnTo>
                <a:close/>
                <a:moveTo>
                  <a:pt x="2000" y="700"/>
                </a:moveTo>
                <a:lnTo>
                  <a:pt x="2000" y="652"/>
                </a:lnTo>
                <a:lnTo>
                  <a:pt x="2048" y="652"/>
                </a:lnTo>
                <a:lnTo>
                  <a:pt x="2048" y="700"/>
                </a:lnTo>
                <a:lnTo>
                  <a:pt x="2000" y="700"/>
                </a:lnTo>
                <a:close/>
                <a:moveTo>
                  <a:pt x="2000" y="604"/>
                </a:moveTo>
                <a:lnTo>
                  <a:pt x="2000" y="556"/>
                </a:lnTo>
                <a:lnTo>
                  <a:pt x="2048" y="556"/>
                </a:lnTo>
                <a:lnTo>
                  <a:pt x="2048" y="604"/>
                </a:lnTo>
                <a:lnTo>
                  <a:pt x="2000" y="604"/>
                </a:lnTo>
                <a:close/>
                <a:moveTo>
                  <a:pt x="2000" y="508"/>
                </a:moveTo>
                <a:lnTo>
                  <a:pt x="2000" y="460"/>
                </a:lnTo>
                <a:lnTo>
                  <a:pt x="2048" y="460"/>
                </a:lnTo>
                <a:lnTo>
                  <a:pt x="2048" y="508"/>
                </a:lnTo>
                <a:lnTo>
                  <a:pt x="2000" y="508"/>
                </a:lnTo>
                <a:close/>
                <a:moveTo>
                  <a:pt x="2000" y="412"/>
                </a:moveTo>
                <a:lnTo>
                  <a:pt x="2000" y="364"/>
                </a:lnTo>
                <a:lnTo>
                  <a:pt x="2048" y="364"/>
                </a:lnTo>
                <a:lnTo>
                  <a:pt x="2048" y="412"/>
                </a:lnTo>
                <a:lnTo>
                  <a:pt x="2000" y="412"/>
                </a:lnTo>
                <a:close/>
                <a:moveTo>
                  <a:pt x="1996" y="319"/>
                </a:moveTo>
                <a:lnTo>
                  <a:pt x="1994" y="294"/>
                </a:lnTo>
                <a:lnTo>
                  <a:pt x="1994" y="298"/>
                </a:lnTo>
                <a:lnTo>
                  <a:pt x="1988" y="276"/>
                </a:lnTo>
                <a:lnTo>
                  <a:pt x="2034" y="262"/>
                </a:lnTo>
                <a:lnTo>
                  <a:pt x="2040" y="285"/>
                </a:lnTo>
                <a:cubicBezTo>
                  <a:pt x="2041" y="286"/>
                  <a:pt x="2041" y="287"/>
                  <a:pt x="2041" y="289"/>
                </a:cubicBezTo>
                <a:lnTo>
                  <a:pt x="2044" y="314"/>
                </a:lnTo>
                <a:lnTo>
                  <a:pt x="1996" y="319"/>
                </a:lnTo>
                <a:close/>
                <a:moveTo>
                  <a:pt x="1975" y="235"/>
                </a:moveTo>
                <a:lnTo>
                  <a:pt x="1952" y="193"/>
                </a:lnTo>
                <a:lnTo>
                  <a:pt x="1994" y="170"/>
                </a:lnTo>
                <a:lnTo>
                  <a:pt x="2017" y="212"/>
                </a:lnTo>
                <a:lnTo>
                  <a:pt x="1975" y="235"/>
                </a:lnTo>
                <a:close/>
                <a:moveTo>
                  <a:pt x="1926" y="158"/>
                </a:moveTo>
                <a:lnTo>
                  <a:pt x="1909" y="138"/>
                </a:lnTo>
                <a:lnTo>
                  <a:pt x="1912" y="141"/>
                </a:lnTo>
                <a:lnTo>
                  <a:pt x="1896" y="128"/>
                </a:lnTo>
                <a:lnTo>
                  <a:pt x="1926" y="90"/>
                </a:lnTo>
                <a:lnTo>
                  <a:pt x="1943" y="104"/>
                </a:lnTo>
                <a:cubicBezTo>
                  <a:pt x="1944" y="105"/>
                  <a:pt x="1945" y="106"/>
                  <a:pt x="1946" y="107"/>
                </a:cubicBezTo>
                <a:lnTo>
                  <a:pt x="1963" y="128"/>
                </a:lnTo>
                <a:lnTo>
                  <a:pt x="1926" y="158"/>
                </a:lnTo>
                <a:close/>
                <a:moveTo>
                  <a:pt x="1862" y="100"/>
                </a:moveTo>
                <a:lnTo>
                  <a:pt x="1820" y="77"/>
                </a:lnTo>
                <a:lnTo>
                  <a:pt x="1843" y="35"/>
                </a:lnTo>
                <a:lnTo>
                  <a:pt x="1885" y="58"/>
                </a:lnTo>
                <a:lnTo>
                  <a:pt x="1862" y="100"/>
                </a:lnTo>
                <a:close/>
                <a:moveTo>
                  <a:pt x="1780" y="63"/>
                </a:moveTo>
                <a:lnTo>
                  <a:pt x="1752" y="54"/>
                </a:lnTo>
                <a:lnTo>
                  <a:pt x="1756" y="55"/>
                </a:lnTo>
                <a:lnTo>
                  <a:pt x="1737" y="53"/>
                </a:lnTo>
                <a:lnTo>
                  <a:pt x="1742" y="6"/>
                </a:lnTo>
                <a:lnTo>
                  <a:pt x="1761" y="8"/>
                </a:lnTo>
                <a:cubicBezTo>
                  <a:pt x="1762" y="8"/>
                  <a:pt x="1764" y="8"/>
                  <a:pt x="1765" y="8"/>
                </a:cubicBezTo>
                <a:lnTo>
                  <a:pt x="1793" y="17"/>
                </a:lnTo>
                <a:lnTo>
                  <a:pt x="1780" y="63"/>
                </a:lnTo>
                <a:close/>
                <a:moveTo>
                  <a:pt x="1690" y="48"/>
                </a:moveTo>
                <a:lnTo>
                  <a:pt x="1689" y="48"/>
                </a:lnTo>
                <a:lnTo>
                  <a:pt x="1694" y="1"/>
                </a:lnTo>
                <a:lnTo>
                  <a:pt x="1695" y="1"/>
                </a:lnTo>
                <a:lnTo>
                  <a:pt x="1690" y="48"/>
                </a:ln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9"/>
          <p:cNvSpPr>
            <a:spLocks noEditPoints="1"/>
          </p:cNvSpPr>
          <p:nvPr/>
        </p:nvSpPr>
        <p:spPr bwMode="auto">
          <a:xfrm>
            <a:off x="4414054" y="5591175"/>
            <a:ext cx="427038" cy="76200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276849" y="4486274"/>
            <a:ext cx="828675" cy="1428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24000" y="4648200"/>
            <a:ext cx="457200" cy="1524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“Query”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Object Attribute Access - Principles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71625" y="914400"/>
          <a:ext cx="6200775" cy="2867025"/>
        </p:xfrm>
        <a:graphic>
          <a:graphicData uri="http://schemas.openxmlformats.org/presentationml/2006/ole">
            <p:oleObj spid="_x0000_s50178" name="Worksheet" r:id="rId3" imgW="6200689" imgH="2866908" progId="Excel.Sheet.12">
              <p:embed/>
            </p:oleObj>
          </a:graphicData>
        </a:graphic>
      </p:graphicFrame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038600"/>
            <a:ext cx="5723237" cy="175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4724400"/>
            <a:ext cx="5702854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990600" y="4391025"/>
            <a:ext cx="57150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71800" y="5076825"/>
            <a:ext cx="57150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714500" y="5105400"/>
            <a:ext cx="72295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 smtClean="0">
                <a:solidFill>
                  <a:srgbClr val="000000"/>
                </a:solidFill>
              </a:rPr>
              <a:t>“Read” mask</a:t>
            </a:r>
            <a:endParaRPr lang="en-US" sz="40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2466975" y="5143500"/>
            <a:ext cx="427038" cy="76200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 rot="14590583">
            <a:off x="1713531" y="4817837"/>
            <a:ext cx="427038" cy="76200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“Read”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800600" y="3810001"/>
            <a:ext cx="2667000" cy="3048000"/>
            <a:chOff x="4800600" y="3810001"/>
            <a:chExt cx="2667000" cy="3048000"/>
          </a:xfrm>
        </p:grpSpPr>
        <p:grpSp>
          <p:nvGrpSpPr>
            <p:cNvPr id="15" name="Group 14"/>
            <p:cNvGrpSpPr/>
            <p:nvPr/>
          </p:nvGrpSpPr>
          <p:grpSpPr>
            <a:xfrm>
              <a:off x="4800600" y="3810001"/>
              <a:ext cx="2667000" cy="3048000"/>
              <a:chOff x="228600" y="304800"/>
              <a:chExt cx="4953000" cy="6486525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1714500" y="5105400"/>
                <a:ext cx="722955" cy="161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sz="1050" b="1" dirty="0" smtClean="0">
                    <a:solidFill>
                      <a:srgbClr val="000000"/>
                    </a:solidFill>
                  </a:rPr>
                  <a:t>“Read” mask</a:t>
                </a:r>
                <a:endParaRPr lang="en-US" sz="4000" b="1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/>
            </p:nvSpPr>
            <p:spPr bwMode="auto">
              <a:xfrm>
                <a:off x="2466975" y="5143500"/>
                <a:ext cx="427038" cy="76200"/>
              </a:xfrm>
              <a:custGeom>
                <a:avLst/>
                <a:gdLst>
                  <a:gd name="T0" fmla="*/ 0 w 1326"/>
                  <a:gd name="T1" fmla="*/ 2147483647 h 175"/>
                  <a:gd name="T2" fmla="*/ 2147483647 w 1326"/>
                  <a:gd name="T3" fmla="*/ 2147483647 h 175"/>
                  <a:gd name="T4" fmla="*/ 2147483647 w 1326"/>
                  <a:gd name="T5" fmla="*/ 2147483647 h 175"/>
                  <a:gd name="T6" fmla="*/ 0 w 1326"/>
                  <a:gd name="T7" fmla="*/ 2147483647 h 175"/>
                  <a:gd name="T8" fmla="*/ 0 w 1326"/>
                  <a:gd name="T9" fmla="*/ 2147483647 h 175"/>
                  <a:gd name="T10" fmla="*/ 2147483647 w 1326"/>
                  <a:gd name="T11" fmla="*/ 2147483647 h 175"/>
                  <a:gd name="T12" fmla="*/ 2147483647 w 1326"/>
                  <a:gd name="T13" fmla="*/ 2147483647 h 175"/>
                  <a:gd name="T14" fmla="*/ 2147483647 w 1326"/>
                  <a:gd name="T15" fmla="*/ 2147483647 h 175"/>
                  <a:gd name="T16" fmla="*/ 2147483647 w 1326"/>
                  <a:gd name="T17" fmla="*/ 2147483647 h 175"/>
                  <a:gd name="T18" fmla="*/ 2147483647 w 1326"/>
                  <a:gd name="T19" fmla="*/ 2147483647 h 175"/>
                  <a:gd name="T20" fmla="*/ 2147483647 w 1326"/>
                  <a:gd name="T21" fmla="*/ 2147483647 h 175"/>
                  <a:gd name="T22" fmla="*/ 2147483647 w 1326"/>
                  <a:gd name="T23" fmla="*/ 2147483647 h 175"/>
                  <a:gd name="T24" fmla="*/ 2147483647 w 1326"/>
                  <a:gd name="T25" fmla="*/ 2147483647 h 175"/>
                  <a:gd name="T26" fmla="*/ 2147483647 w 1326"/>
                  <a:gd name="T27" fmla="*/ 2147483647 h 175"/>
                  <a:gd name="T28" fmla="*/ 2147483647 w 1326"/>
                  <a:gd name="T29" fmla="*/ 2147483647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26"/>
                  <a:gd name="T46" fmla="*/ 0 h 175"/>
                  <a:gd name="T47" fmla="*/ 1326 w 1326"/>
                  <a:gd name="T48" fmla="*/ 175 h 17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26" h="175">
                    <a:moveTo>
                      <a:pt x="0" y="63"/>
                    </a:moveTo>
                    <a:lnTo>
                      <a:pt x="1280" y="63"/>
                    </a:lnTo>
                    <a:lnTo>
                      <a:pt x="1280" y="111"/>
                    </a:lnTo>
                    <a:lnTo>
                      <a:pt x="0" y="111"/>
                    </a:lnTo>
                    <a:lnTo>
                      <a:pt x="0" y="63"/>
                    </a:lnTo>
                    <a:close/>
                    <a:moveTo>
                      <a:pt x="1197" y="7"/>
                    </a:moveTo>
                    <a:lnTo>
                      <a:pt x="1326" y="87"/>
                    </a:lnTo>
                    <a:lnTo>
                      <a:pt x="1197" y="168"/>
                    </a:lnTo>
                    <a:cubicBezTo>
                      <a:pt x="1186" y="175"/>
                      <a:pt x="1171" y="171"/>
                      <a:pt x="1164" y="160"/>
                    </a:cubicBezTo>
                    <a:cubicBezTo>
                      <a:pt x="1157" y="149"/>
                      <a:pt x="1161" y="134"/>
                      <a:pt x="1172" y="127"/>
                    </a:cubicBezTo>
                    <a:lnTo>
                      <a:pt x="1268" y="67"/>
                    </a:lnTo>
                    <a:lnTo>
                      <a:pt x="1268" y="108"/>
                    </a:lnTo>
                    <a:lnTo>
                      <a:pt x="1172" y="48"/>
                    </a:lnTo>
                    <a:cubicBezTo>
                      <a:pt x="1161" y="41"/>
                      <a:pt x="1157" y="26"/>
                      <a:pt x="1164" y="15"/>
                    </a:cubicBezTo>
                    <a:cubicBezTo>
                      <a:pt x="1171" y="4"/>
                      <a:pt x="1186" y="0"/>
                      <a:pt x="1197" y="7"/>
                    </a:cubicBezTo>
                    <a:close/>
                  </a:path>
                </a:pathLst>
              </a:custGeom>
              <a:solidFill>
                <a:srgbClr val="FF9900"/>
              </a:solidFill>
              <a:ln w="7938">
                <a:solidFill>
                  <a:srgbClr val="FF99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 rot="14590583">
                <a:off x="1713531" y="4817837"/>
                <a:ext cx="427038" cy="76200"/>
              </a:xfrm>
              <a:custGeom>
                <a:avLst/>
                <a:gdLst>
                  <a:gd name="T0" fmla="*/ 0 w 1326"/>
                  <a:gd name="T1" fmla="*/ 2147483647 h 175"/>
                  <a:gd name="T2" fmla="*/ 2147483647 w 1326"/>
                  <a:gd name="T3" fmla="*/ 2147483647 h 175"/>
                  <a:gd name="T4" fmla="*/ 2147483647 w 1326"/>
                  <a:gd name="T5" fmla="*/ 2147483647 h 175"/>
                  <a:gd name="T6" fmla="*/ 0 w 1326"/>
                  <a:gd name="T7" fmla="*/ 2147483647 h 175"/>
                  <a:gd name="T8" fmla="*/ 0 w 1326"/>
                  <a:gd name="T9" fmla="*/ 2147483647 h 175"/>
                  <a:gd name="T10" fmla="*/ 2147483647 w 1326"/>
                  <a:gd name="T11" fmla="*/ 2147483647 h 175"/>
                  <a:gd name="T12" fmla="*/ 2147483647 w 1326"/>
                  <a:gd name="T13" fmla="*/ 2147483647 h 175"/>
                  <a:gd name="T14" fmla="*/ 2147483647 w 1326"/>
                  <a:gd name="T15" fmla="*/ 2147483647 h 175"/>
                  <a:gd name="T16" fmla="*/ 2147483647 w 1326"/>
                  <a:gd name="T17" fmla="*/ 2147483647 h 175"/>
                  <a:gd name="T18" fmla="*/ 2147483647 w 1326"/>
                  <a:gd name="T19" fmla="*/ 2147483647 h 175"/>
                  <a:gd name="T20" fmla="*/ 2147483647 w 1326"/>
                  <a:gd name="T21" fmla="*/ 2147483647 h 175"/>
                  <a:gd name="T22" fmla="*/ 2147483647 w 1326"/>
                  <a:gd name="T23" fmla="*/ 2147483647 h 175"/>
                  <a:gd name="T24" fmla="*/ 2147483647 w 1326"/>
                  <a:gd name="T25" fmla="*/ 2147483647 h 175"/>
                  <a:gd name="T26" fmla="*/ 2147483647 w 1326"/>
                  <a:gd name="T27" fmla="*/ 2147483647 h 175"/>
                  <a:gd name="T28" fmla="*/ 2147483647 w 1326"/>
                  <a:gd name="T29" fmla="*/ 2147483647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26"/>
                  <a:gd name="T46" fmla="*/ 0 h 175"/>
                  <a:gd name="T47" fmla="*/ 1326 w 1326"/>
                  <a:gd name="T48" fmla="*/ 175 h 17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26" h="175">
                    <a:moveTo>
                      <a:pt x="0" y="63"/>
                    </a:moveTo>
                    <a:lnTo>
                      <a:pt x="1280" y="63"/>
                    </a:lnTo>
                    <a:lnTo>
                      <a:pt x="1280" y="111"/>
                    </a:lnTo>
                    <a:lnTo>
                      <a:pt x="0" y="111"/>
                    </a:lnTo>
                    <a:lnTo>
                      <a:pt x="0" y="63"/>
                    </a:lnTo>
                    <a:close/>
                    <a:moveTo>
                      <a:pt x="1197" y="7"/>
                    </a:moveTo>
                    <a:lnTo>
                      <a:pt x="1326" y="87"/>
                    </a:lnTo>
                    <a:lnTo>
                      <a:pt x="1197" y="168"/>
                    </a:lnTo>
                    <a:cubicBezTo>
                      <a:pt x="1186" y="175"/>
                      <a:pt x="1171" y="171"/>
                      <a:pt x="1164" y="160"/>
                    </a:cubicBezTo>
                    <a:cubicBezTo>
                      <a:pt x="1157" y="149"/>
                      <a:pt x="1161" y="134"/>
                      <a:pt x="1172" y="127"/>
                    </a:cubicBezTo>
                    <a:lnTo>
                      <a:pt x="1268" y="67"/>
                    </a:lnTo>
                    <a:lnTo>
                      <a:pt x="1268" y="108"/>
                    </a:lnTo>
                    <a:lnTo>
                      <a:pt x="1172" y="48"/>
                    </a:lnTo>
                    <a:cubicBezTo>
                      <a:pt x="1161" y="41"/>
                      <a:pt x="1157" y="26"/>
                      <a:pt x="1164" y="15"/>
                    </a:cubicBezTo>
                    <a:cubicBezTo>
                      <a:pt x="1171" y="4"/>
                      <a:pt x="1186" y="0"/>
                      <a:pt x="1197" y="7"/>
                    </a:cubicBezTo>
                    <a:close/>
                  </a:path>
                </a:pathLst>
              </a:custGeom>
              <a:solidFill>
                <a:srgbClr val="FF9900"/>
              </a:solidFill>
              <a:ln w="7938">
                <a:solidFill>
                  <a:srgbClr val="FF99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50182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28600" y="304800"/>
                <a:ext cx="4953000" cy="5419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203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t="63269"/>
              <a:stretch>
                <a:fillRect/>
              </a:stretch>
            </p:blipFill>
            <p:spPr bwMode="auto">
              <a:xfrm>
                <a:off x="228600" y="4800600"/>
                <a:ext cx="4953000" cy="1990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 l="93846" t="68893" r="3077" b="18453"/>
              <a:stretch>
                <a:fillRect/>
              </a:stretch>
            </p:blipFill>
            <p:spPr bwMode="auto">
              <a:xfrm>
                <a:off x="4857750" y="4724400"/>
                <a:ext cx="15240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 l="93846" t="68893" r="3077" b="18453"/>
              <a:stretch>
                <a:fillRect/>
              </a:stretch>
            </p:blipFill>
            <p:spPr bwMode="auto">
              <a:xfrm>
                <a:off x="4857750" y="5105400"/>
                <a:ext cx="15240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5353050" y="4476750"/>
              <a:ext cx="1066800" cy="640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endParaRPr 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67325" y="4419600"/>
              <a:ext cx="466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 smtClean="0">
                  <a:solidFill>
                    <a:sysClr val="windowText" lastClr="000000"/>
                  </a:solidFill>
                </a:rPr>
                <a:t>PN00001</a:t>
              </a:r>
              <a:endParaRPr lang="en-US" sz="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Object Attribute Access - Principles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71625" y="914400"/>
          <a:ext cx="6200775" cy="2867025"/>
        </p:xfrm>
        <a:graphic>
          <a:graphicData uri="http://schemas.openxmlformats.org/presentationml/2006/ole">
            <p:oleObj spid="_x0000_s51202" name="Worksheet" r:id="rId5" imgW="6200689" imgH="2866908" progId="Excel.Sheet.12">
              <p:embed/>
            </p:oleObj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621087" y="4486617"/>
            <a:ext cx="759823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 smtClean="0">
                <a:solidFill>
                  <a:srgbClr val="000000"/>
                </a:solidFill>
              </a:rPr>
              <a:t>“Write” mask</a:t>
            </a:r>
            <a:endParaRPr lang="en-US" sz="40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>
            <a:off x="4373562" y="4524717"/>
            <a:ext cx="427038" cy="76200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6"/>
          <a:srcRect t="39909"/>
          <a:stretch>
            <a:fillRect/>
          </a:stretch>
        </p:blipFill>
        <p:spPr bwMode="auto">
          <a:xfrm>
            <a:off x="1304925" y="4038600"/>
            <a:ext cx="22002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ight Arrow 22"/>
          <p:cNvSpPr/>
          <p:nvPr/>
        </p:nvSpPr>
        <p:spPr>
          <a:xfrm flipV="1">
            <a:off x="3886200" y="5608319"/>
            <a:ext cx="609600" cy="640081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6800" y="4419600"/>
            <a:ext cx="457200" cy="2057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“Write”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Principles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71625" y="914400"/>
          <a:ext cx="6200775" cy="2867025"/>
        </p:xfrm>
        <a:graphic>
          <a:graphicData uri="http://schemas.openxmlformats.org/presentationml/2006/ole">
            <p:oleObj spid="_x0000_s53250" name="Worksheet" r:id="rId3" imgW="6200689" imgH="2866908" progId="Excel.Sheet.12">
              <p:embed/>
            </p:oleObj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057400" y="4114800"/>
            <a:ext cx="5000625" cy="1790700"/>
            <a:chOff x="2057400" y="4114800"/>
            <a:chExt cx="5000625" cy="1790700"/>
          </a:xfrm>
        </p:grpSpPr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7400" y="4114800"/>
              <a:ext cx="5000625" cy="179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TextBox 25"/>
            <p:cNvSpPr txBox="1"/>
            <p:nvPr/>
          </p:nvSpPr>
          <p:spPr>
            <a:xfrm>
              <a:off x="2447925" y="4419600"/>
              <a:ext cx="838200" cy="152400"/>
            </a:xfrm>
            <a:prstGeom prst="rect">
              <a:avLst/>
            </a:prstGeom>
            <a:solidFill>
              <a:srgbClr val="0066FF"/>
            </a:solidFill>
          </p:spPr>
          <p:txBody>
            <a:bodyPr wrap="non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90775" y="4362450"/>
              <a:ext cx="708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bg1"/>
                  </a:solidFill>
                </a:rPr>
                <a:t>PN00001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409825" y="4391025"/>
            <a:ext cx="9144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 rot="19332842">
            <a:off x="1446456" y="4835533"/>
            <a:ext cx="979857" cy="126072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19400" y="4724400"/>
            <a:ext cx="5010150" cy="1800225"/>
            <a:chOff x="2819400" y="4724400"/>
            <a:chExt cx="5010150" cy="1800225"/>
          </a:xfrm>
        </p:grpSpPr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19400" y="4724400"/>
              <a:ext cx="5010150" cy="180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TextBox 24"/>
            <p:cNvSpPr txBox="1"/>
            <p:nvPr/>
          </p:nvSpPr>
          <p:spPr>
            <a:xfrm>
              <a:off x="3419475" y="5019675"/>
              <a:ext cx="838200" cy="152400"/>
            </a:xfrm>
            <a:prstGeom prst="rect">
              <a:avLst/>
            </a:prstGeom>
            <a:solidFill>
              <a:srgbClr val="0066FF"/>
            </a:solidFill>
          </p:spPr>
          <p:txBody>
            <a:bodyPr wrap="non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2800" y="4953000"/>
              <a:ext cx="708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rgbClr val="000000"/>
                  </a:solidFill>
                </a:rPr>
                <a:t>PN00001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43000" y="5257800"/>
            <a:ext cx="692497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050" b="1" dirty="0" smtClean="0">
                <a:solidFill>
                  <a:srgbClr val="000000"/>
                </a:solidFill>
              </a:rPr>
              <a:t>“Tree” mask</a:t>
            </a:r>
            <a:endParaRPr lang="en-US" sz="40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71850" y="4972050"/>
            <a:ext cx="914400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 rot="20878641">
            <a:off x="1961300" y="5206882"/>
            <a:ext cx="1314703" cy="144173"/>
          </a:xfrm>
          <a:custGeom>
            <a:avLst/>
            <a:gdLst>
              <a:gd name="T0" fmla="*/ 0 w 1326"/>
              <a:gd name="T1" fmla="*/ 2147483647 h 175"/>
              <a:gd name="T2" fmla="*/ 2147483647 w 1326"/>
              <a:gd name="T3" fmla="*/ 2147483647 h 175"/>
              <a:gd name="T4" fmla="*/ 2147483647 w 1326"/>
              <a:gd name="T5" fmla="*/ 2147483647 h 175"/>
              <a:gd name="T6" fmla="*/ 0 w 1326"/>
              <a:gd name="T7" fmla="*/ 2147483647 h 175"/>
              <a:gd name="T8" fmla="*/ 0 w 1326"/>
              <a:gd name="T9" fmla="*/ 2147483647 h 175"/>
              <a:gd name="T10" fmla="*/ 2147483647 w 1326"/>
              <a:gd name="T11" fmla="*/ 2147483647 h 175"/>
              <a:gd name="T12" fmla="*/ 2147483647 w 1326"/>
              <a:gd name="T13" fmla="*/ 2147483647 h 175"/>
              <a:gd name="T14" fmla="*/ 2147483647 w 1326"/>
              <a:gd name="T15" fmla="*/ 2147483647 h 175"/>
              <a:gd name="T16" fmla="*/ 2147483647 w 1326"/>
              <a:gd name="T17" fmla="*/ 2147483647 h 175"/>
              <a:gd name="T18" fmla="*/ 2147483647 w 1326"/>
              <a:gd name="T19" fmla="*/ 2147483647 h 175"/>
              <a:gd name="T20" fmla="*/ 2147483647 w 1326"/>
              <a:gd name="T21" fmla="*/ 2147483647 h 175"/>
              <a:gd name="T22" fmla="*/ 2147483647 w 1326"/>
              <a:gd name="T23" fmla="*/ 2147483647 h 175"/>
              <a:gd name="T24" fmla="*/ 2147483647 w 1326"/>
              <a:gd name="T25" fmla="*/ 2147483647 h 175"/>
              <a:gd name="T26" fmla="*/ 2147483647 w 1326"/>
              <a:gd name="T27" fmla="*/ 2147483647 h 175"/>
              <a:gd name="T28" fmla="*/ 2147483647 w 132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26"/>
              <a:gd name="T46" fmla="*/ 0 h 175"/>
              <a:gd name="T47" fmla="*/ 1326 w 132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26" h="175">
                <a:moveTo>
                  <a:pt x="0" y="63"/>
                </a:moveTo>
                <a:lnTo>
                  <a:pt x="1280" y="63"/>
                </a:lnTo>
                <a:lnTo>
                  <a:pt x="128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197" y="7"/>
                </a:moveTo>
                <a:lnTo>
                  <a:pt x="1326" y="87"/>
                </a:lnTo>
                <a:lnTo>
                  <a:pt x="1197" y="168"/>
                </a:lnTo>
                <a:cubicBezTo>
                  <a:pt x="1186" y="175"/>
                  <a:pt x="1171" y="171"/>
                  <a:pt x="1164" y="160"/>
                </a:cubicBezTo>
                <a:cubicBezTo>
                  <a:pt x="1157" y="149"/>
                  <a:pt x="1161" y="134"/>
                  <a:pt x="1172" y="127"/>
                </a:cubicBezTo>
                <a:lnTo>
                  <a:pt x="1268" y="67"/>
                </a:lnTo>
                <a:lnTo>
                  <a:pt x="1268" y="108"/>
                </a:lnTo>
                <a:lnTo>
                  <a:pt x="1172" y="48"/>
                </a:lnTo>
                <a:cubicBezTo>
                  <a:pt x="1161" y="41"/>
                  <a:pt x="1157" y="26"/>
                  <a:pt x="1164" y="15"/>
                </a:cubicBezTo>
                <a:cubicBezTo>
                  <a:pt x="1171" y="4"/>
                  <a:pt x="1186" y="0"/>
                  <a:pt x="1197" y="7"/>
                </a:cubicBezTo>
                <a:close/>
              </a:path>
            </a:pathLst>
          </a:custGeom>
          <a:solidFill>
            <a:srgbClr val="FF9900"/>
          </a:solidFill>
          <a:ln w="7938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“Tree”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Fundamentals – One Single Architecture &amp; Data Model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275944"/>
            <a:ext cx="5257800" cy="530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 accelerate innovation spiral, all data import, export &amp; conversion should be eliminated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Share Design without local data duplication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Share Product Structure between Design, Simulate and Produce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Symbol" pitchFamily="18" charset="2"/>
              <a:buChar char="Þ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ENOVIA V6 provides one single Architecture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Symbol" pitchFamily="18" charset="2"/>
              <a:buChar char="Þ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 enable efficient cross-discipline collaboration, all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Same Configuration Management across all disciplines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Management covering all activities of a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Symbol" pitchFamily="18" charset="2"/>
              <a:buChar char="Þ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ENOVIA V6 relies on one single Data Model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4524375"/>
            <a:ext cx="2828925" cy="141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470025"/>
            <a:ext cx="2828925" cy="1882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Mask has to be defined for each customized PLM objects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24600" y="1752600"/>
          <a:ext cx="2562225" cy="4581525"/>
        </p:xfrm>
        <a:graphic>
          <a:graphicData uri="http://schemas.openxmlformats.org/presentationml/2006/ole">
            <p:oleObj spid="_x0000_s54274" name="Worksheet" r:id="rId3" imgW="2562271" imgH="4581591" progId="Excel.Sheet.12">
              <p:embed/>
            </p:oleObj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381000" y="2895600"/>
          <a:ext cx="4971357" cy="2362200"/>
        </p:xfrm>
        <a:graphic>
          <a:graphicData uri="http://schemas.openxmlformats.org/presentationml/2006/ole">
            <p:oleObj spid="_x0000_s54281" name="Worksheet" r:id="rId4" imgW="6200689" imgH="2866908" progId="Excel.Sheet.12">
              <p:embed/>
            </p:oleObj>
          </a:graphicData>
        </a:graphic>
      </p:graphicFrame>
      <p:cxnSp>
        <p:nvCxnSpPr>
          <p:cNvPr id="13" name="Straight Connector 12"/>
          <p:cNvCxnSpPr/>
          <p:nvPr/>
        </p:nvCxnSpPr>
        <p:spPr>
          <a:xfrm rot="5400000">
            <a:off x="4457700" y="3390900"/>
            <a:ext cx="2743200" cy="990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5257800" y="1828800"/>
            <a:ext cx="1143000" cy="990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54282" name="Object 10"/>
          <p:cNvGraphicFramePr>
            <a:graphicFrameLocks noChangeAspect="1"/>
          </p:cNvGraphicFramePr>
          <p:nvPr/>
        </p:nvGraphicFramePr>
        <p:xfrm>
          <a:off x="7315200" y="1809750"/>
          <a:ext cx="1447800" cy="687844"/>
        </p:xfrm>
        <a:graphic>
          <a:graphicData uri="http://schemas.openxmlformats.org/presentationml/2006/ole">
            <p:oleObj spid="_x0000_s54282" name="Worksheet" r:id="rId5" imgW="6200689" imgH="2866908" progId="Excel.Sheet.12">
              <p:embed/>
            </p:oleObj>
          </a:graphicData>
        </a:graphic>
      </p:graphicFrame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7315200" y="2560637"/>
          <a:ext cx="1447800" cy="687388"/>
        </p:xfrm>
        <a:graphic>
          <a:graphicData uri="http://schemas.openxmlformats.org/presentationml/2006/ole">
            <p:oleObj spid="_x0000_s54283" name="Worksheet" r:id="rId6" imgW="6200689" imgH="2866908" progId="Excel.Sheet.12">
              <p:embed/>
            </p:oleObj>
          </a:graphicData>
        </a:graphic>
      </p:graphicFrame>
      <p:graphicFrame>
        <p:nvGraphicFramePr>
          <p:cNvPr id="54284" name="Object 12"/>
          <p:cNvGraphicFramePr>
            <a:graphicFrameLocks noChangeAspect="1"/>
          </p:cNvGraphicFramePr>
          <p:nvPr/>
        </p:nvGraphicFramePr>
        <p:xfrm>
          <a:off x="7315200" y="3322637"/>
          <a:ext cx="1447800" cy="687388"/>
        </p:xfrm>
        <a:graphic>
          <a:graphicData uri="http://schemas.openxmlformats.org/presentationml/2006/ole">
            <p:oleObj spid="_x0000_s54284" name="Worksheet" r:id="rId7" imgW="6200689" imgH="2866908" progId="Excel.Sheet.12">
              <p:embed/>
            </p:oleObj>
          </a:graphicData>
        </a:graphic>
      </p:graphicFrame>
      <p:graphicFrame>
        <p:nvGraphicFramePr>
          <p:cNvPr id="54285" name="Object 13"/>
          <p:cNvGraphicFramePr>
            <a:graphicFrameLocks noChangeAspect="1"/>
          </p:cNvGraphicFramePr>
          <p:nvPr/>
        </p:nvGraphicFramePr>
        <p:xfrm>
          <a:off x="7315200" y="4075112"/>
          <a:ext cx="1447800" cy="687388"/>
        </p:xfrm>
        <a:graphic>
          <a:graphicData uri="http://schemas.openxmlformats.org/presentationml/2006/ole">
            <p:oleObj spid="_x0000_s54285" name="Worksheet" r:id="rId8" imgW="6200689" imgH="2866908" progId="Excel.Sheet.12">
              <p:embed/>
            </p:oleObj>
          </a:graphicData>
        </a:graphic>
      </p:graphicFrame>
      <p:graphicFrame>
        <p:nvGraphicFramePr>
          <p:cNvPr id="54286" name="Object 14"/>
          <p:cNvGraphicFramePr>
            <a:graphicFrameLocks noChangeAspect="1"/>
          </p:cNvGraphicFramePr>
          <p:nvPr/>
        </p:nvGraphicFramePr>
        <p:xfrm>
          <a:off x="7315200" y="4838700"/>
          <a:ext cx="1447800" cy="687388"/>
        </p:xfrm>
        <a:graphic>
          <a:graphicData uri="http://schemas.openxmlformats.org/presentationml/2006/ole">
            <p:oleObj spid="_x0000_s54286" name="Worksheet" r:id="rId9" imgW="6200689" imgH="2866908" progId="Excel.Sheet.12">
              <p:embed/>
            </p:oleObj>
          </a:graphicData>
        </a:graphic>
      </p:graphicFrame>
      <p:graphicFrame>
        <p:nvGraphicFramePr>
          <p:cNvPr id="54287" name="Object 15"/>
          <p:cNvGraphicFramePr>
            <a:graphicFrameLocks noChangeAspect="1"/>
          </p:cNvGraphicFramePr>
          <p:nvPr/>
        </p:nvGraphicFramePr>
        <p:xfrm>
          <a:off x="7315200" y="5591175"/>
          <a:ext cx="1447800" cy="687388"/>
        </p:xfrm>
        <a:graphic>
          <a:graphicData uri="http://schemas.openxmlformats.org/presentationml/2006/ole">
            <p:oleObj spid="_x0000_s54287" name="Worksheet" r:id="rId10" imgW="6200689" imgH="2866908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Different Masks for the same PLM object can be assigned to users</a:t>
            </a:r>
          </a:p>
          <a:p>
            <a:pPr lvl="1"/>
            <a:r>
              <a:rPr lang="en-US" smtClean="0"/>
              <a:t>Person</a:t>
            </a:r>
          </a:p>
          <a:p>
            <a:pPr lvl="1"/>
            <a:r>
              <a:rPr lang="en-US" smtClean="0"/>
              <a:t>Organization</a:t>
            </a:r>
          </a:p>
          <a:p>
            <a:pPr lvl="1"/>
            <a:r>
              <a:rPr lang="en-US" smtClean="0"/>
              <a:t>Role</a:t>
            </a:r>
          </a:p>
          <a:p>
            <a:pPr lvl="1"/>
            <a:r>
              <a:rPr lang="en-US" smtClean="0"/>
              <a:t>Project</a:t>
            </a:r>
          </a:p>
          <a:p>
            <a:pPr lvl="1"/>
            <a:r>
              <a:rPr lang="en-US" smtClean="0"/>
              <a:t>A combination of them (i.e. « security context »)</a:t>
            </a:r>
            <a:endParaRPr lang="en-US"/>
          </a:p>
        </p:txBody>
      </p:sp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724400"/>
            <a:ext cx="3155950" cy="1706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4724400"/>
            <a:ext cx="2882900" cy="17033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7" name="Rectangle 101"/>
          <p:cNvSpPr>
            <a:spLocks noChangeArrowheads="1"/>
          </p:cNvSpPr>
          <p:nvPr/>
        </p:nvSpPr>
        <p:spPr bwMode="auto">
          <a:xfrm>
            <a:off x="4514850" y="3558570"/>
            <a:ext cx="762000" cy="784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kumimoji="1" lang="en-US" altLang="ja-JP" sz="900" b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Mrs.Smith</a:t>
            </a: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8" name="Rectangle 101"/>
          <p:cNvSpPr>
            <a:spLocks noChangeArrowheads="1"/>
          </p:cNvSpPr>
          <p:nvPr/>
        </p:nvSpPr>
        <p:spPr bwMode="auto">
          <a:xfrm>
            <a:off x="3655868" y="3558570"/>
            <a:ext cx="762000" cy="784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kumimoji="1" lang="en-US" altLang="ja-JP" sz="900" b="1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Mr.Doe</a:t>
            </a: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 smtClean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  <a:p>
            <a:pPr algn="ctr"/>
            <a:endParaRPr kumimoji="1" lang="en-US" altLang="ja-JP" sz="900" b="1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19" name="Picture 15" descr="businessman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08268" y="3769752"/>
            <a:ext cx="438150" cy="438150"/>
          </a:xfrm>
          <a:prstGeom prst="rect">
            <a:avLst/>
          </a:prstGeom>
          <a:noFill/>
        </p:spPr>
      </p:pic>
      <p:pic>
        <p:nvPicPr>
          <p:cNvPr id="20" name="Picture 19" descr="user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6468" y="3773316"/>
            <a:ext cx="514350" cy="457200"/>
          </a:xfrm>
          <a:prstGeom prst="rect">
            <a:avLst/>
          </a:prstGeom>
          <a:noFill/>
        </p:spPr>
      </p:pic>
      <p:sp>
        <p:nvSpPr>
          <p:cNvPr id="21" name="Rectangle 120"/>
          <p:cNvSpPr>
            <a:spLocks noChangeArrowheads="1"/>
          </p:cNvSpPr>
          <p:nvPr/>
        </p:nvSpPr>
        <p:spPr bwMode="auto">
          <a:xfrm>
            <a:off x="3524250" y="3276600"/>
            <a:ext cx="1905000" cy="11430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square" lIns="90000" tIns="46800" rIns="36000" bIns="46800" anchor="ctr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ext Box 119"/>
          <p:cNvSpPr txBox="1">
            <a:spLocks noChangeArrowheads="1"/>
          </p:cNvSpPr>
          <p:nvPr/>
        </p:nvSpPr>
        <p:spPr bwMode="auto">
          <a:xfrm>
            <a:off x="4182110" y="3292848"/>
            <a:ext cx="1399540" cy="24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 smtClean="0">
                <a:latin typeface="Arial" pitchFamily="-109" charset="0"/>
              </a:rPr>
              <a:t>Persons</a:t>
            </a:r>
            <a:endParaRPr lang="en-US" sz="1000" dirty="0">
              <a:latin typeface="Arial" pitchFamily="-109" charset="0"/>
            </a:endParaRPr>
          </a:p>
        </p:txBody>
      </p:sp>
      <p:cxnSp>
        <p:nvCxnSpPr>
          <p:cNvPr id="23" name="AutoShape 101"/>
          <p:cNvCxnSpPr>
            <a:cxnSpLocks noChangeShapeType="1"/>
            <a:stCxn id="14" idx="0"/>
            <a:endCxn id="18" idx="1"/>
          </p:cNvCxnSpPr>
          <p:nvPr/>
        </p:nvCxnSpPr>
        <p:spPr bwMode="auto">
          <a:xfrm rot="5400000" flipH="1" flipV="1">
            <a:off x="2839814" y="3908347"/>
            <a:ext cx="773415" cy="858693"/>
          </a:xfrm>
          <a:prstGeom prst="curvedConnector2">
            <a:avLst/>
          </a:prstGeom>
          <a:noFill/>
          <a:ln w="19050">
            <a:solidFill>
              <a:srgbClr val="FF6600"/>
            </a:solidFill>
            <a:round/>
            <a:headEnd type="none" w="med" len="med"/>
            <a:tailEnd type="triangle" w="med" len="med"/>
          </a:ln>
          <a:effectLst/>
        </p:spPr>
      </p:cxnSp>
      <p:cxnSp>
        <p:nvCxnSpPr>
          <p:cNvPr id="26" name="AutoShape 101"/>
          <p:cNvCxnSpPr>
            <a:cxnSpLocks noChangeShapeType="1"/>
            <a:stCxn id="16" idx="0"/>
            <a:endCxn id="17" idx="3"/>
          </p:cNvCxnSpPr>
          <p:nvPr/>
        </p:nvCxnSpPr>
        <p:spPr bwMode="auto">
          <a:xfrm rot="16200000" flipV="1">
            <a:off x="5334643" y="3893193"/>
            <a:ext cx="773415" cy="889000"/>
          </a:xfrm>
          <a:prstGeom prst="curvedConnector2">
            <a:avLst/>
          </a:prstGeom>
          <a:noFill/>
          <a:ln w="19050">
            <a:solidFill>
              <a:srgbClr val="FF6600"/>
            </a:solidFill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Rectangle 104"/>
          <p:cNvSpPr>
            <a:spLocks noChangeArrowheads="1"/>
          </p:cNvSpPr>
          <p:nvPr/>
        </p:nvSpPr>
        <p:spPr bwMode="auto">
          <a:xfrm>
            <a:off x="2286000" y="4038600"/>
            <a:ext cx="1127125" cy="2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r>
              <a:rPr lang="en-US" sz="800" i="1" dirty="0">
                <a:latin typeface="Arial" pitchFamily="-109" charset="0"/>
              </a:rPr>
              <a:t>Is </a:t>
            </a:r>
            <a:r>
              <a:rPr lang="en-US" sz="800" i="1" dirty="0" smtClean="0">
                <a:latin typeface="Arial" pitchFamily="-109" charset="0"/>
              </a:rPr>
              <a:t>Assigned To</a:t>
            </a:r>
            <a:endParaRPr lang="en-US" sz="800" i="1" dirty="0">
              <a:latin typeface="Arial" pitchFamily="-109" charset="0"/>
            </a:endParaRPr>
          </a:p>
        </p:txBody>
      </p:sp>
      <p:sp>
        <p:nvSpPr>
          <p:cNvPr id="30" name="Rectangle 104"/>
          <p:cNvSpPr>
            <a:spLocks noChangeArrowheads="1"/>
          </p:cNvSpPr>
          <p:nvPr/>
        </p:nvSpPr>
        <p:spPr bwMode="auto">
          <a:xfrm>
            <a:off x="5943600" y="4114800"/>
            <a:ext cx="1127125" cy="2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r>
              <a:rPr lang="en-US" sz="800" i="1" dirty="0">
                <a:latin typeface="Arial" pitchFamily="-109" charset="0"/>
              </a:rPr>
              <a:t>Is </a:t>
            </a:r>
            <a:r>
              <a:rPr lang="en-US" sz="800" i="1" dirty="0" smtClean="0">
                <a:latin typeface="Arial" pitchFamily="-109" charset="0"/>
              </a:rPr>
              <a:t>Assigned To</a:t>
            </a:r>
            <a:endParaRPr lang="en-US" sz="800" i="1" dirty="0">
              <a:latin typeface="Arial" pitchFamily="-10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TBg_ScreensProcess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EEC6"/>
              </a:clrFrom>
              <a:clrTo>
                <a:srgbClr val="FDEEC6">
                  <a:alpha val="0"/>
                </a:srgbClr>
              </a:clrTo>
            </a:clrChange>
          </a:blip>
          <a:srcRect l="3589" t="3600" r="6059" b="6053"/>
          <a:stretch>
            <a:fillRect/>
          </a:stretch>
        </p:blipFill>
        <p:spPr bwMode="auto">
          <a:xfrm>
            <a:off x="701675" y="1228725"/>
            <a:ext cx="7924800" cy="477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513013" y="1646238"/>
            <a:ext cx="487362" cy="447675"/>
            <a:chOff x="2853" y="915"/>
            <a:chExt cx="307" cy="2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4010025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Edit Mask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1075" y="5715000"/>
            <a:ext cx="1614488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Deploy Mask</a:t>
            </a:r>
            <a:endParaRPr lang="en-US" sz="1600" b="1" dirty="0">
              <a:solidFill>
                <a:srgbClr val="000099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4200" y="1452562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Generate Mask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3600" y="3019425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</a:rPr>
              <a:t>Compile Mask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934200" y="1838325"/>
            <a:ext cx="487363" cy="447675"/>
            <a:chOff x="2853" y="915"/>
            <a:chExt cx="307" cy="282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2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078538" y="3562350"/>
            <a:ext cx="487362" cy="447675"/>
            <a:chOff x="2853" y="915"/>
            <a:chExt cx="307" cy="282"/>
          </a:xfrm>
        </p:grpSpPr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3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617912" y="3200400"/>
            <a:ext cx="487363" cy="447675"/>
            <a:chOff x="2853" y="915"/>
            <a:chExt cx="307" cy="282"/>
          </a:xfrm>
        </p:grpSpPr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4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819400" y="5181600"/>
            <a:ext cx="487363" cy="447675"/>
            <a:chOff x="2853" y="915"/>
            <a:chExt cx="307" cy="282"/>
          </a:xfrm>
        </p:grpSpPr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6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157288" y="1455738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592388" y="1417638"/>
            <a:ext cx="2208212" cy="83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36000" bIns="4680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solidFill>
                  <a:srgbClr val="000099"/>
                </a:solidFill>
              </a:rPr>
              <a:t>Customization Environment Development</a:t>
            </a:r>
            <a:endParaRPr lang="en-GB" sz="1600" b="1" dirty="0">
              <a:solidFill>
                <a:srgbClr val="000099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1000" y="4419600"/>
            <a:ext cx="1614488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Package Mask</a:t>
            </a:r>
            <a:endParaRPr lang="en-US" sz="1600" b="1" dirty="0">
              <a:solidFill>
                <a:srgbClr val="000099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524000" y="3962400"/>
            <a:ext cx="487363" cy="447675"/>
            <a:chOff x="2853" y="915"/>
            <a:chExt cx="307" cy="282"/>
          </a:xfrm>
        </p:grpSpPr>
        <p:sp>
          <p:nvSpPr>
            <p:cNvPr id="29" name="AutoShape 21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99"/>
                  </a:solidFill>
                </a:rPr>
                <a:t>5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4525963"/>
          </a:xfrm>
        </p:spPr>
        <p:txBody>
          <a:bodyPr/>
          <a:lstStyle/>
          <a:p>
            <a:r>
              <a:rPr lang="en-US" dirty="0" smtClean="0"/>
              <a:t>Step-by-Step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57400"/>
            <a:ext cx="8218487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5194300"/>
          </a:xfrm>
          <a:noFill/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99"/>
                </a:solidFill>
              </a:rPr>
              <a:t>Customization Environment Development</a:t>
            </a:r>
            <a:endParaRPr lang="en-US" sz="2400" smtClean="0"/>
          </a:p>
          <a:p>
            <a:pPr lvl="1" eaLnBrk="1" hangingPunct="1"/>
            <a:r>
              <a:rPr lang="en-US" smtClean="0"/>
              <a:t>Runs on the server side</a:t>
            </a:r>
          </a:p>
          <a:p>
            <a:pPr lvl="2" eaLnBrk="1" hangingPunct="1"/>
            <a:r>
              <a:rPr lang="en-US" smtClean="0"/>
              <a:t>UNIX: “DMCTools.sh”</a:t>
            </a:r>
          </a:p>
          <a:p>
            <a:pPr lvl="2" eaLnBrk="1" hangingPunct="1"/>
            <a:r>
              <a:rPr lang="en-US" smtClean="0"/>
              <a:t>WINDOWS: “DMCTools.bat”</a:t>
            </a:r>
          </a:p>
        </p:txBody>
      </p:sp>
      <p:sp>
        <p:nvSpPr>
          <p:cNvPr id="32773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2201863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Generate Mask</a:t>
            </a:r>
            <a:endParaRPr lang="en-US" sz="2400" dirty="0" smtClean="0"/>
          </a:p>
          <a:p>
            <a:pPr lvl="1" eaLnBrk="1" hangingPunct="1"/>
            <a:r>
              <a:rPr lang="en-US" dirty="0" smtClean="0"/>
              <a:t>This function provides the default mask definition for each selected customized modelers.</a:t>
            </a:r>
          </a:p>
        </p:txBody>
      </p:sp>
      <p:sp>
        <p:nvSpPr>
          <p:cNvPr id="33797" name="Oval 7"/>
          <p:cNvSpPr>
            <a:spLocks noChangeArrowheads="1"/>
          </p:cNvSpPr>
          <p:nvPr/>
        </p:nvSpPr>
        <p:spPr bwMode="auto">
          <a:xfrm>
            <a:off x="4318000" y="3786188"/>
            <a:ext cx="1063625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828800"/>
            <a:ext cx="5029200" cy="464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Straight Arrow Connector 20"/>
          <p:cNvCxnSpPr/>
          <p:nvPr/>
        </p:nvCxnSpPr>
        <p:spPr>
          <a:xfrm rot="10800000">
            <a:off x="6324600" y="29718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5734844" y="3828256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3467894" y="2932906"/>
            <a:ext cx="5326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2802864" y="3200400"/>
            <a:ext cx="187391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Select customization for which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you want to generate a default mask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6934200" y="2890451"/>
            <a:ext cx="162544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 2. Activate the generate option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724400" y="4114800"/>
            <a:ext cx="2601674" cy="6924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Provide the name of the mask file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(if the name is “DEFAULT” , all users get this mask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  at login if no other mask has been assigned to them.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A “DEFAULT” mask has to be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generated for each new customization)  </a:t>
            </a:r>
            <a:endParaRPr lang="en-US" sz="3200" b="1" i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5194300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Edit Mask</a:t>
            </a:r>
          </a:p>
          <a:p>
            <a:pPr lvl="1" eaLnBrk="1" hangingPunct="1"/>
            <a:r>
              <a:rPr lang="en-US" sz="1800" dirty="0" smtClean="0"/>
              <a:t>Open the “.mask” files and edit it</a:t>
            </a:r>
          </a:p>
          <a:p>
            <a:pPr lvl="2"/>
            <a:r>
              <a:rPr lang="en-US" i="1" dirty="0" smtClean="0"/>
              <a:t>Syntax file is available as header</a:t>
            </a:r>
          </a:p>
          <a:p>
            <a:pPr lvl="2"/>
            <a:endParaRPr lang="en-US" dirty="0" smtClean="0"/>
          </a:p>
        </p:txBody>
      </p:sp>
      <p:sp>
        <p:nvSpPr>
          <p:cNvPr id="34821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709" y="1905000"/>
            <a:ext cx="5495925" cy="217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5218" y="3733800"/>
            <a:ext cx="393129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0509" y="4267200"/>
            <a:ext cx="393129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6909" y="4800600"/>
            <a:ext cx="393129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 rot="10800000">
            <a:off x="5680274" y="339669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508109" y="3323540"/>
            <a:ext cx="1502014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Go into the mask directory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and edit the “.mask” file 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81000" y="5562600"/>
            <a:ext cx="189154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fr-FR" sz="900" b="1" dirty="0" smtClean="0">
                <a:solidFill>
                  <a:srgbClr val="000000"/>
                </a:solidFill>
              </a:rPr>
              <a:t>  2. On the « ENTITY </a:t>
            </a:r>
            <a:r>
              <a:rPr lang="fr-FR" sz="900" b="1" dirty="0" err="1" smtClean="0">
                <a:solidFill>
                  <a:srgbClr val="000000"/>
                </a:solidFill>
              </a:rPr>
              <a:t>CUSReference</a:t>
            </a:r>
            <a:r>
              <a:rPr lang="fr-FR" sz="900" b="1" dirty="0" smtClean="0">
                <a:solidFill>
                  <a:srgbClr val="000000"/>
                </a:solidFill>
              </a:rPr>
              <a:t> » …  </a:t>
            </a:r>
            <a:endParaRPr lang="en-US" sz="900" b="1" dirty="0" smtClean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45709" y="6096000"/>
            <a:ext cx="1651094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 3. … below the « Create » mask,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  remove the attribute E_String01 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889109" y="5410200"/>
            <a:ext cx="111569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  Mask « Create » only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has 2 attributes now</a:t>
            </a:r>
          </a:p>
        </p:txBody>
      </p:sp>
      <p:cxnSp>
        <p:nvCxnSpPr>
          <p:cNvPr id="25" name="Curved Connector 24"/>
          <p:cNvCxnSpPr>
            <a:stCxn id="20" idx="1"/>
            <a:endCxn id="34" idx="1"/>
          </p:cNvCxnSpPr>
          <p:nvPr/>
        </p:nvCxnSpPr>
        <p:spPr>
          <a:xfrm rot="10800000" flipH="1">
            <a:off x="380999" y="4495800"/>
            <a:ext cx="901619" cy="1136050"/>
          </a:xfrm>
          <a:prstGeom prst="curvedConnector3">
            <a:avLst>
              <a:gd name="adj1" fmla="val -25354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1" idx="1"/>
            <a:endCxn id="30" idx="1"/>
          </p:cNvCxnSpPr>
          <p:nvPr/>
        </p:nvCxnSpPr>
        <p:spPr>
          <a:xfrm rot="10800000" flipH="1">
            <a:off x="2545708" y="4909110"/>
            <a:ext cx="388315" cy="1325390"/>
          </a:xfrm>
          <a:prstGeom prst="curvedConnector3">
            <a:avLst>
              <a:gd name="adj1" fmla="val -5887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934024" y="483291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82619" y="44196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>
            <a:stCxn id="22" idx="1"/>
          </p:cNvCxnSpPr>
          <p:nvPr/>
        </p:nvCxnSpPr>
        <p:spPr>
          <a:xfrm rot="10800000" flipV="1">
            <a:off x="6279509" y="5548700"/>
            <a:ext cx="609600" cy="139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ight Brace 47"/>
          <p:cNvSpPr/>
          <p:nvPr/>
        </p:nvSpPr>
        <p:spPr>
          <a:xfrm>
            <a:off x="6050909" y="5363260"/>
            <a:ext cx="152400" cy="42976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8221663" cy="1062038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Compile Mask</a:t>
            </a:r>
            <a:endParaRPr lang="en-US" sz="2400" dirty="0" smtClean="0"/>
          </a:p>
          <a:p>
            <a:pPr lvl="1" eaLnBrk="1" hangingPunct="1"/>
            <a:r>
              <a:rPr lang="en-US" sz="1800" dirty="0" smtClean="0"/>
              <a:t>This operation provides the mask file for the runtime view</a:t>
            </a:r>
          </a:p>
        </p:txBody>
      </p:sp>
      <p:sp>
        <p:nvSpPr>
          <p:cNvPr id="35846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76400"/>
            <a:ext cx="519909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0800000">
            <a:off x="6324600" y="3171825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6934200" y="3100001"/>
            <a:ext cx="174727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Activate the compilation option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5911057" y="3727469"/>
            <a:ext cx="52387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358030" y="3990201"/>
            <a:ext cx="3653244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Provide mask name to compile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  (This name must correspond to existing mask name. See “Generate Mask”)  </a:t>
            </a:r>
            <a:endParaRPr lang="en-US" sz="3200" b="1" i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219200"/>
            <a:ext cx="4208917" cy="313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3035300"/>
          </a:xfrm>
          <a:noFill/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Package Mask - 2 steps</a:t>
            </a:r>
          </a:p>
          <a:p>
            <a:pPr lvl="1" eaLnBrk="1" hangingPunct="1"/>
            <a:r>
              <a:rPr lang="en-US" dirty="0" smtClean="0"/>
              <a:t>“Publish”</a:t>
            </a:r>
          </a:p>
          <a:p>
            <a:pPr lvl="2" eaLnBrk="1" hangingPunct="1"/>
            <a:r>
              <a:rPr lang="en-US" dirty="0" smtClean="0"/>
              <a:t>Transfer on « STAGING »</a:t>
            </a:r>
          </a:p>
          <a:p>
            <a:pPr lvl="3"/>
            <a:r>
              <a:rPr lang="en-US" dirty="0" smtClean="0"/>
              <a:t>Mask only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“</a:t>
            </a:r>
            <a:r>
              <a:rPr lang="en-US" dirty="0" err="1" smtClean="0"/>
              <a:t>WarUtil</a:t>
            </a:r>
            <a:r>
              <a:rPr lang="en-US" dirty="0" smtClean="0"/>
              <a:t>”</a:t>
            </a:r>
          </a:p>
          <a:p>
            <a:pPr lvl="2" eaLnBrk="1" hangingPunct="1"/>
            <a:r>
              <a:rPr lang="en-US" dirty="0" smtClean="0"/>
              <a:t>Create the “.war/.ear” files</a:t>
            </a:r>
          </a:p>
        </p:txBody>
      </p:sp>
      <p:sp>
        <p:nvSpPr>
          <p:cNvPr id="24584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5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038600"/>
            <a:ext cx="3348038" cy="2568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ounded Rectangle 28"/>
          <p:cNvSpPr/>
          <p:nvPr/>
        </p:nvSpPr>
        <p:spPr>
          <a:xfrm>
            <a:off x="6096000" y="1143000"/>
            <a:ext cx="9144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smtClean="0"/>
              <a:t>1. </a:t>
            </a:r>
            <a:r>
              <a:rPr lang="fr-FR" sz="1050" b="1" dirty="0" err="1" smtClean="0"/>
              <a:t>Publish</a:t>
            </a:r>
            <a:endParaRPr lang="en-US" sz="1050" b="1" dirty="0" smtClean="0"/>
          </a:p>
        </p:txBody>
      </p:sp>
      <p:sp>
        <p:nvSpPr>
          <p:cNvPr id="30" name="Rounded Rectangle 29"/>
          <p:cNvSpPr/>
          <p:nvPr/>
        </p:nvSpPr>
        <p:spPr>
          <a:xfrm>
            <a:off x="1905000" y="5257800"/>
            <a:ext cx="9906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smtClean="0"/>
              <a:t>2. </a:t>
            </a:r>
            <a:r>
              <a:rPr lang="fr-FR" sz="1050" b="1" dirty="0" err="1" smtClean="0"/>
              <a:t>WarUtility</a:t>
            </a:r>
            <a:endParaRPr lang="en-US" sz="1050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523030" y="2028031"/>
            <a:ext cx="5326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7030410" y="2295525"/>
            <a:ext cx="1542090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Select the mask file to publish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5238750" y="2971800"/>
            <a:ext cx="212397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Uncheck the environment file publication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6030119" y="2704306"/>
            <a:ext cx="5326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774700"/>
            <a:ext cx="7666038" cy="31877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0099"/>
                </a:solidFill>
              </a:rPr>
              <a:t>Rollout Mask</a:t>
            </a:r>
            <a:endParaRPr lang="en-US" dirty="0" smtClean="0">
              <a:solidFill>
                <a:srgbClr val="FF3300"/>
              </a:solidFill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Into DB</a:t>
            </a:r>
          </a:p>
          <a:p>
            <a:pPr lvl="2"/>
            <a:r>
              <a:rPr lang="en-US" dirty="0" smtClean="0"/>
              <a:t>Execute the MQL statement to assign a mask to a P&amp;O “user”</a:t>
            </a:r>
          </a:p>
          <a:p>
            <a:pPr lvl="3"/>
            <a:r>
              <a:rPr lang="en-US" dirty="0" smtClean="0"/>
              <a:t>Syntax: add command mask::&lt;mask name&gt; user &lt;P&amp;O user&gt;;</a:t>
            </a:r>
          </a:p>
          <a:p>
            <a:pPr lvl="3"/>
            <a:r>
              <a:rPr lang="en-US" dirty="0" smtClean="0"/>
              <a:t>&lt;mask name&gt; is the folder mask name</a:t>
            </a:r>
          </a:p>
          <a:p>
            <a:pPr lvl="3"/>
            <a:r>
              <a:rPr lang="en-US" dirty="0" smtClean="0"/>
              <a:t>&lt;P&amp;O user&gt; can be: person, role, organization, project, security context,…</a:t>
            </a:r>
          </a:p>
          <a:p>
            <a:pPr lvl="2"/>
            <a:r>
              <a:rPr lang="en-US" dirty="0" smtClean="0"/>
              <a:t>For the “DEFAULT” mask, do not execute the above step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Onto the application server</a:t>
            </a:r>
          </a:p>
          <a:p>
            <a:pPr lvl="2"/>
            <a:r>
              <a:rPr lang="en-US" dirty="0" smtClean="0"/>
              <a:t>Deploy the “.war” or “.ear” file</a:t>
            </a:r>
          </a:p>
        </p:txBody>
      </p:sp>
      <p:sp>
        <p:nvSpPr>
          <p:cNvPr id="36870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 Attribute Access - Implementation</a:t>
            </a:r>
            <a:endParaRPr lang="fr-FR" dirty="0" smtClean="0"/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7772400" y="228600"/>
            <a:ext cx="487362" cy="447675"/>
            <a:chOff x="2853" y="915"/>
            <a:chExt cx="307" cy="282"/>
          </a:xfrm>
        </p:grpSpPr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6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152650"/>
            <a:ext cx="2352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Fundamentals – Windows &amp; Web User Interfaces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275944"/>
            <a:ext cx="5105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ENOVIA V6 provides infrastructure for Rich &amp; Web applications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data can be access in both environment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Requirement created in Web application can be used in CATIA environment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CATIA Product Structure can be used in Web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Authoring applications are rich or web, depending of their targeted users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3624263"/>
            <a:ext cx="2971800" cy="2166937"/>
          </a:xfrm>
          <a:prstGeom prst="rect">
            <a:avLst/>
          </a:prstGeom>
          <a:noFill/>
        </p:spPr>
      </p:pic>
      <p:pic>
        <p:nvPicPr>
          <p:cNvPr id="6" name="Picture 5" descr="Ematri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1146175"/>
            <a:ext cx="2971800" cy="2052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Life Cycle - </a:t>
            </a:r>
            <a:r>
              <a:rPr lang="fr-FR" dirty="0" err="1" smtClean="0"/>
              <a:t>Principles</a:t>
            </a:r>
            <a:endParaRPr lang="en-US" dirty="0"/>
          </a:p>
        </p:txBody>
      </p:sp>
      <p:sp>
        <p:nvSpPr>
          <p:cNvPr id="4" name="Rectangle 43"/>
          <p:cNvSpPr txBox="1">
            <a:spLocks noChangeArrowheads="1"/>
          </p:cNvSpPr>
          <p:nvPr/>
        </p:nvSpPr>
        <p:spPr>
          <a:xfrm>
            <a:off x="685800" y="99060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Life Cycle 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stands for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roduct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ife cycle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anagement, meaning that products are managed during their whole lifetime as they go through different phases, from development to release. The following figure represents an example of a life cycle: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5" descr="CAAPLMAllMaturity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3200400"/>
            <a:ext cx="4334682" cy="18826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Life Cycle - </a:t>
            </a:r>
            <a:r>
              <a:rPr lang="fr-FR" dirty="0" err="1" smtClean="0"/>
              <a:t>Principles</a:t>
            </a:r>
            <a:endParaRPr 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99060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Maturity Graph (1/2)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PLM component life cycle is modeled using a maturity graph. All the elements defined by such a graph are illustrated as follow: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762000" y="4876800"/>
            <a:ext cx="8229600" cy="152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maturity graph is composed of: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“State”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 “Work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Progress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“, “Wait for Approval”, “Frozen, “Release”</a:t>
            </a:r>
          </a:p>
          <a:p>
            <a:pPr marL="1143000" lvl="2" indent="-228600">
              <a:spcBef>
                <a:spcPct val="20000"/>
              </a:spcBef>
              <a:buSzPct val="70000"/>
              <a:buFont typeface="Wingdings" pitchFamily="2" charset="2"/>
              <a:buChar char="Ø"/>
            </a:pPr>
            <a:r>
              <a:rPr lang="en-US" sz="1000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“Transition”</a:t>
            </a:r>
            <a:r>
              <a:rPr lang="en-US" sz="10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: possible change of the maturity of the data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lang="en-US" sz="1000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“Behavior” </a:t>
            </a:r>
            <a:r>
              <a:rPr lang="en-US" sz="10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en-US" sz="1000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 “Accesses”</a:t>
            </a:r>
            <a:r>
              <a:rPr lang="en-US" sz="10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: 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ach state canspecify a list of possible operations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such as “Read”, “Write”, “Promote”, “Delete”, ...</a:t>
            </a:r>
            <a:r>
              <a:rPr lang="en-US" sz="10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 granted to users. These list can be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conditioned with a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filter.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“Guard”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or</a:t>
            </a: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</a:t>
            </a:r>
            <a:r>
              <a:rPr lang="en-US" sz="1000" b="1" noProof="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gnature”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it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give authorization for the promotion of the data</a:t>
            </a:r>
          </a:p>
        </p:txBody>
      </p:sp>
      <p:pic>
        <p:nvPicPr>
          <p:cNvPr id="8" name="Picture 6" descr="CAAPLMAllMaturity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2286000"/>
            <a:ext cx="4667250" cy="2038350"/>
          </a:xfrm>
          <a:prstGeom prst="rect">
            <a:avLst/>
          </a:prstGeom>
          <a:noFill/>
        </p:spPr>
      </p:pic>
      <p:pic>
        <p:nvPicPr>
          <p:cNvPr id="9" name="Picture 6" descr="CAAPLMAllMaturity_2"/>
          <p:cNvPicPr>
            <a:picLocks noChangeAspect="1" noChangeArrowheads="1"/>
          </p:cNvPicPr>
          <p:nvPr/>
        </p:nvPicPr>
        <p:blipFill>
          <a:blip r:embed="rId4"/>
          <a:srcRect l="63673" t="44860" r="21633" b="43925"/>
          <a:stretch>
            <a:fillRect/>
          </a:stretch>
        </p:blipFill>
        <p:spPr bwMode="auto">
          <a:xfrm>
            <a:off x="3048000" y="3505200"/>
            <a:ext cx="685800" cy="22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Life Cycle - </a:t>
            </a:r>
            <a:r>
              <a:rPr lang="fr-FR" dirty="0" err="1" smtClean="0"/>
              <a:t>Principles</a:t>
            </a:r>
            <a:endParaRPr 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99060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Maturity Graph (2/2)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maturity graph</a:t>
            </a:r>
            <a:r>
              <a:rPr lang="en-US" sz="16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is implemented in the policies (see P&amp;O press)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3511" y="2368846"/>
            <a:ext cx="323305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90600" y="6435968"/>
            <a:ext cx="1742248" cy="301098"/>
          </a:xfrm>
          <a:noFill/>
        </p:spPr>
        <p:txBody>
          <a:bodyPr/>
          <a:lstStyle/>
          <a:p>
            <a:r>
              <a:rPr lang="en-US" dirty="0"/>
              <a:t>DASSAULT SYSTEMES - Date    Page</a:t>
            </a:r>
          </a:p>
        </p:txBody>
      </p:sp>
      <p:pic>
        <p:nvPicPr>
          <p:cNvPr id="8" name="Picture 7" descr="JQB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2565180"/>
            <a:ext cx="2417763" cy="1511300"/>
          </a:xfrm>
          <a:prstGeom prst="rect">
            <a:avLst/>
          </a:prstGeom>
          <a:noFill/>
        </p:spPr>
      </p:pic>
      <p:pic>
        <p:nvPicPr>
          <p:cNvPr id="9" name="Picture 8" descr="JQB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1192" y="4925142"/>
            <a:ext cx="2045208" cy="1857535"/>
          </a:xfrm>
          <a:prstGeom prst="rect">
            <a:avLst/>
          </a:prstGeom>
          <a:noFill/>
        </p:spPr>
      </p:pic>
      <p:pic>
        <p:nvPicPr>
          <p:cNvPr id="10" name="Picture 28" descr="JQB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52800" y="2209800"/>
            <a:ext cx="1984546" cy="2133600"/>
          </a:xfrm>
          <a:prstGeom prst="rect">
            <a:avLst/>
          </a:prstGeom>
          <a:noFill/>
        </p:spPr>
      </p:pic>
      <p:pic>
        <p:nvPicPr>
          <p:cNvPr id="11" name="Picture 30" descr="JQB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00762" y="5188246"/>
            <a:ext cx="1824038" cy="1430338"/>
          </a:xfrm>
          <a:prstGeom prst="rect">
            <a:avLst/>
          </a:prstGeom>
          <a:noFill/>
        </p:spPr>
      </p:pic>
      <p:sp>
        <p:nvSpPr>
          <p:cNvPr id="12" name="Oval 42"/>
          <p:cNvSpPr>
            <a:spLocks noChangeArrowheads="1"/>
          </p:cNvSpPr>
          <p:nvPr/>
        </p:nvSpPr>
        <p:spPr bwMode="auto">
          <a:xfrm>
            <a:off x="381000" y="3479580"/>
            <a:ext cx="896938" cy="3698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36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609600" y="2133600"/>
            <a:ext cx="1905000" cy="27918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smtClean="0">
                <a:latin typeface="Arial" pitchFamily="-109" charset="0"/>
              </a:rPr>
              <a:t>Edit one Lifecycle State…</a:t>
            </a:r>
            <a:endParaRPr lang="en-US" sz="1200" dirty="0">
              <a:latin typeface="Arial" pitchFamily="-109" charset="0"/>
            </a:endParaRPr>
          </a:p>
        </p:txBody>
      </p:sp>
      <p:cxnSp>
        <p:nvCxnSpPr>
          <p:cNvPr id="14" name="AutoShape 53"/>
          <p:cNvCxnSpPr>
            <a:cxnSpLocks noChangeShapeType="1"/>
            <a:stCxn id="13" idx="2"/>
          </p:cNvCxnSpPr>
          <p:nvPr/>
        </p:nvCxnSpPr>
        <p:spPr bwMode="auto">
          <a:xfrm rot="5400000">
            <a:off x="806340" y="2520840"/>
            <a:ext cx="863820" cy="647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Text Box 54"/>
          <p:cNvSpPr txBox="1">
            <a:spLocks noChangeArrowheads="1"/>
          </p:cNvSpPr>
          <p:nvPr/>
        </p:nvSpPr>
        <p:spPr bwMode="auto">
          <a:xfrm>
            <a:off x="3429000" y="1778220"/>
            <a:ext cx="1828800" cy="27918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smtClean="0">
                <a:latin typeface="Arial" pitchFamily="-109" charset="0"/>
              </a:rPr>
              <a:t>…to get the list of grants</a:t>
            </a:r>
          </a:p>
        </p:txBody>
      </p:sp>
      <p:cxnSp>
        <p:nvCxnSpPr>
          <p:cNvPr id="16" name="AutoShape 55"/>
          <p:cNvCxnSpPr>
            <a:cxnSpLocks noChangeShapeType="1"/>
            <a:stCxn id="15" idx="2"/>
            <a:endCxn id="10" idx="0"/>
          </p:cNvCxnSpPr>
          <p:nvPr/>
        </p:nvCxnSpPr>
        <p:spPr bwMode="auto">
          <a:xfrm rot="16200000" flipH="1">
            <a:off x="4268036" y="2132763"/>
            <a:ext cx="152400" cy="167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7" name="AutoShape 57"/>
          <p:cNvCxnSpPr>
            <a:cxnSpLocks noChangeShapeType="1"/>
            <a:stCxn id="22" idx="2"/>
            <a:endCxn id="6" idx="0"/>
          </p:cNvCxnSpPr>
          <p:nvPr/>
        </p:nvCxnSpPr>
        <p:spPr bwMode="auto">
          <a:xfrm rot="5400000">
            <a:off x="7311197" y="2288643"/>
            <a:ext cx="159046" cy="13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8" name="Text Box 58"/>
          <p:cNvSpPr txBox="1">
            <a:spLocks noChangeArrowheads="1"/>
          </p:cNvSpPr>
          <p:nvPr/>
        </p:nvSpPr>
        <p:spPr bwMode="auto">
          <a:xfrm>
            <a:off x="3953858" y="4489154"/>
            <a:ext cx="1219200" cy="46384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smtClean="0">
                <a:latin typeface="Arial" pitchFamily="-109" charset="0"/>
              </a:rPr>
              <a:t>…to get the list of signatures</a:t>
            </a:r>
            <a:endParaRPr lang="en-US" sz="1200">
              <a:latin typeface="Arial" pitchFamily="-109" charset="0"/>
            </a:endParaRPr>
          </a:p>
        </p:txBody>
      </p:sp>
      <p:cxnSp>
        <p:nvCxnSpPr>
          <p:cNvPr id="19" name="AutoShape 59"/>
          <p:cNvCxnSpPr>
            <a:cxnSpLocks noChangeShapeType="1"/>
            <a:stCxn id="18" idx="2"/>
          </p:cNvCxnSpPr>
          <p:nvPr/>
        </p:nvCxnSpPr>
        <p:spPr bwMode="auto">
          <a:xfrm rot="16200000" flipH="1">
            <a:off x="4453429" y="5063029"/>
            <a:ext cx="228600" cy="8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60"/>
          <p:cNvCxnSpPr>
            <a:cxnSpLocks noChangeShapeType="1"/>
            <a:stCxn id="23" idx="2"/>
            <a:endCxn id="11" idx="0"/>
          </p:cNvCxnSpPr>
          <p:nvPr/>
        </p:nvCxnSpPr>
        <p:spPr bwMode="auto">
          <a:xfrm rot="5400000">
            <a:off x="6922303" y="5089037"/>
            <a:ext cx="189688" cy="87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" name="Rectangle 61"/>
          <p:cNvSpPr>
            <a:spLocks noChangeArrowheads="1"/>
          </p:cNvSpPr>
          <p:nvPr/>
        </p:nvSpPr>
        <p:spPr bwMode="auto">
          <a:xfrm>
            <a:off x="4711096" y="6451490"/>
            <a:ext cx="439737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36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6553200" y="1745954"/>
            <a:ext cx="1676400" cy="46384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latin typeface="Arial" pitchFamily="-109" charset="0"/>
              </a:rPr>
              <a:t>…to get the accesses and the filter</a:t>
            </a:r>
            <a:endParaRPr lang="en-US" sz="1200" dirty="0">
              <a:latin typeface="Arial" pitchFamily="-109" charset="0"/>
            </a:endParaRPr>
          </a:p>
        </p:txBody>
      </p:sp>
      <p:sp>
        <p:nvSpPr>
          <p:cNvPr id="23" name="Text Box 58"/>
          <p:cNvSpPr txBox="1">
            <a:spLocks noChangeArrowheads="1"/>
          </p:cNvSpPr>
          <p:nvPr/>
        </p:nvSpPr>
        <p:spPr bwMode="auto">
          <a:xfrm>
            <a:off x="6557962" y="4350046"/>
            <a:ext cx="927100" cy="648512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latin typeface="Arial" pitchFamily="-109" charset="0"/>
              </a:rPr>
              <a:t>…to modify signature definition</a:t>
            </a:r>
            <a:endParaRPr lang="en-US" sz="1200" dirty="0">
              <a:latin typeface="Arial" pitchFamily="-109" charset="0"/>
            </a:endParaRPr>
          </a:p>
        </p:txBody>
      </p:sp>
      <p:sp>
        <p:nvSpPr>
          <p:cNvPr id="24" name="Text Box 54"/>
          <p:cNvSpPr txBox="1">
            <a:spLocks noChangeArrowheads="1"/>
          </p:cNvSpPr>
          <p:nvPr/>
        </p:nvSpPr>
        <p:spPr bwMode="auto">
          <a:xfrm>
            <a:off x="3810000" y="3657600"/>
            <a:ext cx="1371600" cy="27918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smtClean="0">
                <a:latin typeface="Arial" pitchFamily="-109" charset="0"/>
              </a:rPr>
              <a:t>Edit one grant…</a:t>
            </a:r>
          </a:p>
        </p:txBody>
      </p:sp>
      <p:cxnSp>
        <p:nvCxnSpPr>
          <p:cNvPr id="25" name="AutoShape 55"/>
          <p:cNvCxnSpPr>
            <a:cxnSpLocks noChangeShapeType="1"/>
            <a:stCxn id="24" idx="0"/>
          </p:cNvCxnSpPr>
          <p:nvPr/>
        </p:nvCxnSpPr>
        <p:spPr bwMode="auto">
          <a:xfrm rot="16200000" flipV="1">
            <a:off x="4152900" y="3314700"/>
            <a:ext cx="457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5112046"/>
            <a:ext cx="2362200" cy="146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 Box 52"/>
          <p:cNvSpPr txBox="1">
            <a:spLocks noChangeArrowheads="1"/>
          </p:cNvSpPr>
          <p:nvPr/>
        </p:nvSpPr>
        <p:spPr bwMode="auto">
          <a:xfrm>
            <a:off x="609600" y="4654846"/>
            <a:ext cx="1905000" cy="27918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smtClean="0">
                <a:latin typeface="Arial" pitchFamily="-109" charset="0"/>
              </a:rPr>
              <a:t>Edit one Transition…</a:t>
            </a:r>
            <a:endParaRPr lang="en-US" sz="1200" dirty="0">
              <a:latin typeface="Arial" pitchFamily="-109" charset="0"/>
            </a:endParaRPr>
          </a:p>
        </p:txBody>
      </p:sp>
      <p:cxnSp>
        <p:nvCxnSpPr>
          <p:cNvPr id="28" name="AutoShape 53"/>
          <p:cNvCxnSpPr>
            <a:cxnSpLocks noChangeShapeType="1"/>
            <a:stCxn id="27" idx="2"/>
          </p:cNvCxnSpPr>
          <p:nvPr/>
        </p:nvCxnSpPr>
        <p:spPr bwMode="auto">
          <a:xfrm rot="5400000">
            <a:off x="1149240" y="5232586"/>
            <a:ext cx="71142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3962400" y="6102646"/>
            <a:ext cx="1524000" cy="27918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square"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smtClean="0">
                <a:latin typeface="Arial" pitchFamily="-109" charset="0"/>
              </a:rPr>
              <a:t>Edit one signature…</a:t>
            </a:r>
          </a:p>
        </p:txBody>
      </p:sp>
      <p:cxnSp>
        <p:nvCxnSpPr>
          <p:cNvPr id="30" name="AutoShape 55"/>
          <p:cNvCxnSpPr>
            <a:cxnSpLocks noChangeShapeType="1"/>
            <a:stCxn id="29" idx="0"/>
          </p:cNvCxnSpPr>
          <p:nvPr/>
        </p:nvCxnSpPr>
        <p:spPr bwMode="auto">
          <a:xfrm rot="16200000" flipV="1">
            <a:off x="4305300" y="5683546"/>
            <a:ext cx="4572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1" name="Right Arrow 30"/>
          <p:cNvSpPr/>
          <p:nvPr/>
        </p:nvSpPr>
        <p:spPr>
          <a:xfrm>
            <a:off x="2590800" y="5687142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269992" y="5687142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590800" y="300968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029200" y="30480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641564" y="5247028"/>
            <a:ext cx="381000" cy="169652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30382" y="2699821"/>
            <a:ext cx="381000" cy="169652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426" name="Object 2"/>
          <p:cNvGraphicFramePr>
            <a:graphicFrameLocks noChangeAspect="1"/>
          </p:cNvGraphicFramePr>
          <p:nvPr/>
        </p:nvGraphicFramePr>
        <p:xfrm>
          <a:off x="6934200" y="1098550"/>
          <a:ext cx="1981200" cy="1905000"/>
        </p:xfrm>
        <a:graphic>
          <a:graphicData uri="http://schemas.openxmlformats.org/presentationml/2006/ole">
            <p:oleObj spid="_x0000_s55298" name="Worksheet" r:id="rId4" imgW="2775326" imgH="1443365" progId="Excel.Sheet.8">
              <p:embed/>
            </p:oleObj>
          </a:graphicData>
        </a:graphic>
      </p:graphicFrame>
      <p:graphicFrame>
        <p:nvGraphicFramePr>
          <p:cNvPr id="1127427" name="Object 3"/>
          <p:cNvGraphicFramePr>
            <a:graphicFrameLocks noChangeAspect="1"/>
          </p:cNvGraphicFramePr>
          <p:nvPr/>
        </p:nvGraphicFramePr>
        <p:xfrm>
          <a:off x="304800" y="961121"/>
          <a:ext cx="2054784" cy="1975754"/>
        </p:xfrm>
        <a:graphic>
          <a:graphicData uri="http://schemas.openxmlformats.org/presentationml/2006/ole">
            <p:oleObj spid="_x0000_s55299" name="Worksheet" r:id="rId5" imgW="2775326" imgH="1443365" progId="Excel.Sheet.8">
              <p:embed/>
            </p:oleObj>
          </a:graphicData>
        </a:graphic>
      </p:graphicFrame>
      <p:sp>
        <p:nvSpPr>
          <p:cNvPr id="1127430" name="Oval 6"/>
          <p:cNvSpPr>
            <a:spLocks noChangeArrowheads="1"/>
          </p:cNvSpPr>
          <p:nvPr/>
        </p:nvSpPr>
        <p:spPr bwMode="auto">
          <a:xfrm>
            <a:off x="5635625" y="2138363"/>
            <a:ext cx="844550" cy="765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1" name="Oval 7"/>
          <p:cNvSpPr>
            <a:spLocks noChangeArrowheads="1"/>
          </p:cNvSpPr>
          <p:nvPr/>
        </p:nvSpPr>
        <p:spPr bwMode="auto">
          <a:xfrm>
            <a:off x="5711418" y="2215989"/>
            <a:ext cx="692964" cy="609922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3" name="Oval 9"/>
          <p:cNvSpPr>
            <a:spLocks noChangeArrowheads="1"/>
          </p:cNvSpPr>
          <p:nvPr/>
        </p:nvSpPr>
        <p:spPr bwMode="auto">
          <a:xfrm>
            <a:off x="2887663" y="2138363"/>
            <a:ext cx="842962" cy="7651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4" name="Oval 10"/>
          <p:cNvSpPr>
            <a:spLocks noChangeArrowheads="1"/>
          </p:cNvSpPr>
          <p:nvPr/>
        </p:nvSpPr>
        <p:spPr bwMode="auto">
          <a:xfrm>
            <a:off x="2963313" y="2215989"/>
            <a:ext cx="691661" cy="609922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6" name="Oval 12"/>
          <p:cNvSpPr>
            <a:spLocks noChangeArrowheads="1"/>
          </p:cNvSpPr>
          <p:nvPr/>
        </p:nvSpPr>
        <p:spPr bwMode="auto">
          <a:xfrm>
            <a:off x="5635625" y="4135438"/>
            <a:ext cx="844550" cy="7667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7" name="Oval 13"/>
          <p:cNvSpPr>
            <a:spLocks noChangeArrowheads="1"/>
          </p:cNvSpPr>
          <p:nvPr/>
        </p:nvSpPr>
        <p:spPr bwMode="auto">
          <a:xfrm>
            <a:off x="5711418" y="4213225"/>
            <a:ext cx="692964" cy="61118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438" name="Rectangle 14"/>
          <p:cNvSpPr>
            <a:spLocks noChangeArrowheads="1"/>
          </p:cNvSpPr>
          <p:nvPr/>
        </p:nvSpPr>
        <p:spPr bwMode="auto">
          <a:xfrm>
            <a:off x="3033713" y="2449513"/>
            <a:ext cx="6000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Arial" pitchFamily="-109" charset="0"/>
              </a:rPr>
              <a:t>IN_WORK</a:t>
            </a:r>
            <a:endParaRPr lang="en-US" sz="2800">
              <a:solidFill>
                <a:schemeClr val="bg1"/>
              </a:solidFill>
              <a:latin typeface="Arial" pitchFamily="-109" charset="0"/>
            </a:endParaRPr>
          </a:p>
        </p:txBody>
      </p:sp>
      <p:sp>
        <p:nvSpPr>
          <p:cNvPr id="1127439" name="Rectangle 15"/>
          <p:cNvSpPr>
            <a:spLocks noChangeArrowheads="1"/>
          </p:cNvSpPr>
          <p:nvPr/>
        </p:nvSpPr>
        <p:spPr bwMode="auto">
          <a:xfrm>
            <a:off x="5740400" y="2449513"/>
            <a:ext cx="6556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Arial" pitchFamily="-109" charset="0"/>
              </a:rPr>
              <a:t>WAIT_APP</a:t>
            </a:r>
            <a:endParaRPr lang="en-US" sz="2800">
              <a:solidFill>
                <a:schemeClr val="bg1"/>
              </a:solidFill>
              <a:latin typeface="Arial" pitchFamily="-109" charset="0"/>
            </a:endParaRPr>
          </a:p>
        </p:txBody>
      </p:sp>
      <p:sp>
        <p:nvSpPr>
          <p:cNvPr id="1127440" name="Rectangle 16"/>
          <p:cNvSpPr>
            <a:spLocks noChangeArrowheads="1"/>
          </p:cNvSpPr>
          <p:nvPr/>
        </p:nvSpPr>
        <p:spPr bwMode="auto">
          <a:xfrm>
            <a:off x="5813425" y="4441825"/>
            <a:ext cx="536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Arial" pitchFamily="-109" charset="0"/>
              </a:rPr>
              <a:t>SHARED</a:t>
            </a:r>
            <a:endParaRPr lang="en-US" sz="2800">
              <a:solidFill>
                <a:schemeClr val="bg1"/>
              </a:solidFill>
              <a:latin typeface="Arial" pitchFamily="-109" charset="0"/>
            </a:endParaRPr>
          </a:p>
        </p:txBody>
      </p:sp>
      <p:sp>
        <p:nvSpPr>
          <p:cNvPr id="1127441" name="Rectangle 17"/>
          <p:cNvSpPr>
            <a:spLocks noChangeArrowheads="1"/>
          </p:cNvSpPr>
          <p:nvPr/>
        </p:nvSpPr>
        <p:spPr bwMode="auto">
          <a:xfrm>
            <a:off x="4403725" y="2574925"/>
            <a:ext cx="3508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Arial" pitchFamily="-109" charset="0"/>
              </a:rPr>
              <a:t>Share</a:t>
            </a:r>
            <a:endParaRPr lang="en-US" sz="2800">
              <a:latin typeface="Arial" pitchFamily="-109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822950" y="1393825"/>
            <a:ext cx="236538" cy="333375"/>
            <a:chOff x="2384" y="1599"/>
            <a:chExt cx="125" cy="183"/>
          </a:xfrm>
        </p:grpSpPr>
        <p:pic>
          <p:nvPicPr>
            <p:cNvPr id="112744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55" y="1677"/>
              <a:ext cx="5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44" name="Picture 2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455" y="1677"/>
              <a:ext cx="5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45" name="Freeform 21"/>
            <p:cNvSpPr>
              <a:spLocks/>
            </p:cNvSpPr>
            <p:nvPr/>
          </p:nvSpPr>
          <p:spPr bwMode="auto">
            <a:xfrm>
              <a:off x="2465" y="1684"/>
              <a:ext cx="39" cy="9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92"/>
                </a:cxn>
                <a:cxn ang="0">
                  <a:pos x="39" y="71"/>
                </a:cxn>
                <a:cxn ang="0">
                  <a:pos x="39" y="0"/>
                </a:cxn>
                <a:cxn ang="0">
                  <a:pos x="0" y="21"/>
                </a:cxn>
              </a:cxnLst>
              <a:rect l="0" t="0" r="r" b="b"/>
              <a:pathLst>
                <a:path w="39" h="92">
                  <a:moveTo>
                    <a:pt x="0" y="21"/>
                  </a:moveTo>
                  <a:lnTo>
                    <a:pt x="0" y="92"/>
                  </a:lnTo>
                  <a:lnTo>
                    <a:pt x="39" y="71"/>
                  </a:lnTo>
                  <a:lnTo>
                    <a:pt x="39" y="0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46" name="Rectangle 22"/>
            <p:cNvSpPr>
              <a:spLocks noChangeArrowheads="1"/>
            </p:cNvSpPr>
            <p:nvPr/>
          </p:nvSpPr>
          <p:spPr bwMode="auto">
            <a:xfrm>
              <a:off x="2384" y="1638"/>
              <a:ext cx="125" cy="5"/>
            </a:xfrm>
            <a:prstGeom prst="rect">
              <a:avLst/>
            </a:prstGeom>
            <a:solidFill>
              <a:srgbClr val="FE040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47" name="Rectangle 23"/>
            <p:cNvSpPr>
              <a:spLocks noChangeArrowheads="1"/>
            </p:cNvSpPr>
            <p:nvPr/>
          </p:nvSpPr>
          <p:spPr bwMode="auto">
            <a:xfrm>
              <a:off x="2384" y="1643"/>
              <a:ext cx="125" cy="6"/>
            </a:xfrm>
            <a:prstGeom prst="rect">
              <a:avLst/>
            </a:prstGeom>
            <a:solidFill>
              <a:srgbClr val="E1D2D2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48" name="Rectangle 24"/>
            <p:cNvSpPr>
              <a:spLocks noChangeArrowheads="1"/>
            </p:cNvSpPr>
            <p:nvPr/>
          </p:nvSpPr>
          <p:spPr bwMode="auto">
            <a:xfrm>
              <a:off x="2384" y="1649"/>
              <a:ext cx="125" cy="5"/>
            </a:xfrm>
            <a:prstGeom prst="rect">
              <a:avLst/>
            </a:prstGeom>
            <a:solidFill>
              <a:srgbClr val="E3C1C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49" name="Rectangle 25"/>
            <p:cNvSpPr>
              <a:spLocks noChangeArrowheads="1"/>
            </p:cNvSpPr>
            <p:nvPr/>
          </p:nvSpPr>
          <p:spPr bwMode="auto">
            <a:xfrm>
              <a:off x="2384" y="1654"/>
              <a:ext cx="125" cy="6"/>
            </a:xfrm>
            <a:prstGeom prst="rect">
              <a:avLst/>
            </a:prstGeom>
            <a:solidFill>
              <a:srgbClr val="E6AFA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0" name="Rectangle 26"/>
            <p:cNvSpPr>
              <a:spLocks noChangeArrowheads="1"/>
            </p:cNvSpPr>
            <p:nvPr/>
          </p:nvSpPr>
          <p:spPr bwMode="auto">
            <a:xfrm>
              <a:off x="2384" y="1660"/>
              <a:ext cx="125" cy="5"/>
            </a:xfrm>
            <a:prstGeom prst="rect">
              <a:avLst/>
            </a:prstGeom>
            <a:solidFill>
              <a:srgbClr val="E89E9E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1" name="Rectangle 27"/>
            <p:cNvSpPr>
              <a:spLocks noChangeArrowheads="1"/>
            </p:cNvSpPr>
            <p:nvPr/>
          </p:nvSpPr>
          <p:spPr bwMode="auto">
            <a:xfrm>
              <a:off x="2384" y="1665"/>
              <a:ext cx="125" cy="6"/>
            </a:xfrm>
            <a:prstGeom prst="rect">
              <a:avLst/>
            </a:prstGeom>
            <a:solidFill>
              <a:srgbClr val="EB8D8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2" name="Rectangle 28"/>
            <p:cNvSpPr>
              <a:spLocks noChangeArrowheads="1"/>
            </p:cNvSpPr>
            <p:nvPr/>
          </p:nvSpPr>
          <p:spPr bwMode="auto">
            <a:xfrm>
              <a:off x="2384" y="1671"/>
              <a:ext cx="125" cy="6"/>
            </a:xfrm>
            <a:prstGeom prst="rect">
              <a:avLst/>
            </a:prstGeom>
            <a:solidFill>
              <a:srgbClr val="ED7B7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3" name="Rectangle 29"/>
            <p:cNvSpPr>
              <a:spLocks noChangeArrowheads="1"/>
            </p:cNvSpPr>
            <p:nvPr/>
          </p:nvSpPr>
          <p:spPr bwMode="auto">
            <a:xfrm>
              <a:off x="2384" y="1677"/>
              <a:ext cx="125" cy="5"/>
            </a:xfrm>
            <a:prstGeom prst="rect">
              <a:avLst/>
            </a:prstGeom>
            <a:solidFill>
              <a:srgbClr val="F06B6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4" name="Rectangle 30"/>
            <p:cNvSpPr>
              <a:spLocks noChangeArrowheads="1"/>
            </p:cNvSpPr>
            <p:nvPr/>
          </p:nvSpPr>
          <p:spPr bwMode="auto">
            <a:xfrm>
              <a:off x="2384" y="1682"/>
              <a:ext cx="125" cy="6"/>
            </a:xfrm>
            <a:prstGeom prst="rect">
              <a:avLst/>
            </a:prstGeom>
            <a:solidFill>
              <a:srgbClr val="F2595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5" name="Rectangle 31"/>
            <p:cNvSpPr>
              <a:spLocks noChangeArrowheads="1"/>
            </p:cNvSpPr>
            <p:nvPr/>
          </p:nvSpPr>
          <p:spPr bwMode="auto">
            <a:xfrm>
              <a:off x="2384" y="1688"/>
              <a:ext cx="125" cy="5"/>
            </a:xfrm>
            <a:prstGeom prst="rect">
              <a:avLst/>
            </a:prstGeom>
            <a:solidFill>
              <a:srgbClr val="F5484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6" name="Rectangle 32"/>
            <p:cNvSpPr>
              <a:spLocks noChangeArrowheads="1"/>
            </p:cNvSpPr>
            <p:nvPr/>
          </p:nvSpPr>
          <p:spPr bwMode="auto">
            <a:xfrm>
              <a:off x="2384" y="1693"/>
              <a:ext cx="125" cy="6"/>
            </a:xfrm>
            <a:prstGeom prst="rect">
              <a:avLst/>
            </a:prstGeom>
            <a:solidFill>
              <a:srgbClr val="F73737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7" name="Rectangle 33"/>
            <p:cNvSpPr>
              <a:spLocks noChangeArrowheads="1"/>
            </p:cNvSpPr>
            <p:nvPr/>
          </p:nvSpPr>
          <p:spPr bwMode="auto">
            <a:xfrm>
              <a:off x="2384" y="1699"/>
              <a:ext cx="125" cy="5"/>
            </a:xfrm>
            <a:prstGeom prst="rect">
              <a:avLst/>
            </a:prstGeom>
            <a:solidFill>
              <a:srgbClr val="FA252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8" name="Rectangle 34"/>
            <p:cNvSpPr>
              <a:spLocks noChangeArrowheads="1"/>
            </p:cNvSpPr>
            <p:nvPr/>
          </p:nvSpPr>
          <p:spPr bwMode="auto">
            <a:xfrm>
              <a:off x="2384" y="1704"/>
              <a:ext cx="125" cy="6"/>
            </a:xfrm>
            <a:prstGeom prst="rect">
              <a:avLst/>
            </a:prstGeom>
            <a:solidFill>
              <a:srgbClr val="FC141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59" name="Freeform 35"/>
            <p:cNvSpPr>
              <a:spLocks/>
            </p:cNvSpPr>
            <p:nvPr/>
          </p:nvSpPr>
          <p:spPr bwMode="auto">
            <a:xfrm>
              <a:off x="2392" y="1645"/>
              <a:ext cx="112" cy="60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73" y="60"/>
                </a:cxn>
                <a:cxn ang="0">
                  <a:pos x="112" y="39"/>
                </a:cxn>
                <a:cxn ang="0">
                  <a:pos x="39" y="0"/>
                </a:cxn>
                <a:cxn ang="0">
                  <a:pos x="0" y="21"/>
                </a:cxn>
              </a:cxnLst>
              <a:rect l="0" t="0" r="r" b="b"/>
              <a:pathLst>
                <a:path w="112" h="60">
                  <a:moveTo>
                    <a:pt x="0" y="21"/>
                  </a:moveTo>
                  <a:lnTo>
                    <a:pt x="73" y="60"/>
                  </a:lnTo>
                  <a:lnTo>
                    <a:pt x="112" y="39"/>
                  </a:lnTo>
                  <a:lnTo>
                    <a:pt x="39" y="0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60" name="Picture 3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402" y="1599"/>
              <a:ext cx="9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61" name="Picture 3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402" y="1599"/>
              <a:ext cx="9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62" name="Freeform 38"/>
            <p:cNvSpPr>
              <a:spLocks/>
            </p:cNvSpPr>
            <p:nvPr/>
          </p:nvSpPr>
          <p:spPr bwMode="auto">
            <a:xfrm>
              <a:off x="2409" y="1600"/>
              <a:ext cx="78" cy="94"/>
            </a:xfrm>
            <a:custGeom>
              <a:avLst/>
              <a:gdLst/>
              <a:ahLst/>
              <a:cxnLst>
                <a:cxn ang="0">
                  <a:pos x="209" y="248"/>
                </a:cxn>
                <a:cxn ang="0">
                  <a:pos x="143" y="252"/>
                </a:cxn>
                <a:cxn ang="0">
                  <a:pos x="141" y="250"/>
                </a:cxn>
                <a:cxn ang="0">
                  <a:pos x="141" y="140"/>
                </a:cxn>
                <a:cxn ang="0">
                  <a:pos x="94" y="86"/>
                </a:cxn>
                <a:cxn ang="0">
                  <a:pos x="60" y="96"/>
                </a:cxn>
                <a:cxn ang="0">
                  <a:pos x="70" y="90"/>
                </a:cxn>
                <a:cxn ang="0">
                  <a:pos x="69" y="186"/>
                </a:cxn>
                <a:cxn ang="0">
                  <a:pos x="5" y="190"/>
                </a:cxn>
                <a:cxn ang="0">
                  <a:pos x="0" y="185"/>
                </a:cxn>
                <a:cxn ang="0">
                  <a:pos x="0" y="88"/>
                </a:cxn>
                <a:cxn ang="0">
                  <a:pos x="37" y="30"/>
                </a:cxn>
                <a:cxn ang="0">
                  <a:pos x="196" y="78"/>
                </a:cxn>
                <a:cxn ang="0">
                  <a:pos x="209" y="133"/>
                </a:cxn>
                <a:cxn ang="0">
                  <a:pos x="209" y="133"/>
                </a:cxn>
                <a:cxn ang="0">
                  <a:pos x="209" y="169"/>
                </a:cxn>
                <a:cxn ang="0">
                  <a:pos x="209" y="248"/>
                </a:cxn>
              </a:cxnLst>
              <a:rect l="0" t="0" r="r" b="b"/>
              <a:pathLst>
                <a:path w="209" h="269">
                  <a:moveTo>
                    <a:pt x="209" y="248"/>
                  </a:moveTo>
                  <a:cubicBezTo>
                    <a:pt x="192" y="267"/>
                    <a:pt x="163" y="269"/>
                    <a:pt x="143" y="252"/>
                  </a:cubicBezTo>
                  <a:cubicBezTo>
                    <a:pt x="142" y="251"/>
                    <a:pt x="141" y="250"/>
                    <a:pt x="141" y="250"/>
                  </a:cubicBezTo>
                  <a:cubicBezTo>
                    <a:pt x="141" y="213"/>
                    <a:pt x="141" y="177"/>
                    <a:pt x="141" y="140"/>
                  </a:cubicBezTo>
                  <a:cubicBezTo>
                    <a:pt x="143" y="112"/>
                    <a:pt x="122" y="88"/>
                    <a:pt x="94" y="86"/>
                  </a:cubicBezTo>
                  <a:cubicBezTo>
                    <a:pt x="82" y="85"/>
                    <a:pt x="70" y="89"/>
                    <a:pt x="60" y="96"/>
                  </a:cubicBezTo>
                  <a:cubicBezTo>
                    <a:pt x="63" y="93"/>
                    <a:pt x="66" y="91"/>
                    <a:pt x="70" y="90"/>
                  </a:cubicBezTo>
                  <a:lnTo>
                    <a:pt x="69" y="186"/>
                  </a:lnTo>
                  <a:cubicBezTo>
                    <a:pt x="53" y="205"/>
                    <a:pt x="24" y="206"/>
                    <a:pt x="5" y="190"/>
                  </a:cubicBezTo>
                  <a:cubicBezTo>
                    <a:pt x="3" y="188"/>
                    <a:pt x="2" y="187"/>
                    <a:pt x="0" y="185"/>
                  </a:cubicBezTo>
                  <a:lnTo>
                    <a:pt x="0" y="88"/>
                  </a:lnTo>
                  <a:cubicBezTo>
                    <a:pt x="3" y="64"/>
                    <a:pt x="17" y="43"/>
                    <a:pt x="37" y="30"/>
                  </a:cubicBezTo>
                  <a:cubicBezTo>
                    <a:pt x="95" y="0"/>
                    <a:pt x="166" y="22"/>
                    <a:pt x="196" y="78"/>
                  </a:cubicBezTo>
                  <a:cubicBezTo>
                    <a:pt x="205" y="95"/>
                    <a:pt x="209" y="114"/>
                    <a:pt x="209" y="133"/>
                  </a:cubicBezTo>
                  <a:lnTo>
                    <a:pt x="209" y="133"/>
                  </a:lnTo>
                  <a:lnTo>
                    <a:pt x="209" y="169"/>
                  </a:lnTo>
                  <a:lnTo>
                    <a:pt x="209" y="248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63" name="Picture 3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384" y="1660"/>
              <a:ext cx="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64" name="Freeform 40"/>
            <p:cNvSpPr>
              <a:spLocks/>
            </p:cNvSpPr>
            <p:nvPr/>
          </p:nvSpPr>
          <p:spPr bwMode="auto">
            <a:xfrm>
              <a:off x="2392" y="1666"/>
              <a:ext cx="73" cy="110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73" y="110"/>
                </a:cxn>
                <a:cxn ang="0">
                  <a:pos x="73" y="39"/>
                </a:cxn>
                <a:cxn ang="0">
                  <a:pos x="0" y="0"/>
                </a:cxn>
                <a:cxn ang="0">
                  <a:pos x="0" y="71"/>
                </a:cxn>
              </a:cxnLst>
              <a:rect l="0" t="0" r="r" b="b"/>
              <a:pathLst>
                <a:path w="73" h="110">
                  <a:moveTo>
                    <a:pt x="0" y="71"/>
                  </a:moveTo>
                  <a:lnTo>
                    <a:pt x="73" y="110"/>
                  </a:lnTo>
                  <a:lnTo>
                    <a:pt x="73" y="39"/>
                  </a:lnTo>
                  <a:lnTo>
                    <a:pt x="0" y="0"/>
                  </a:lnTo>
                  <a:lnTo>
                    <a:pt x="0" y="7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65" name="Freeform 41"/>
            <p:cNvSpPr>
              <a:spLocks/>
            </p:cNvSpPr>
            <p:nvPr/>
          </p:nvSpPr>
          <p:spPr bwMode="auto">
            <a:xfrm>
              <a:off x="2392" y="1606"/>
              <a:ext cx="112" cy="170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378"/>
                </a:cxn>
                <a:cxn ang="0">
                  <a:pos x="196" y="491"/>
                </a:cxn>
                <a:cxn ang="0">
                  <a:pos x="302" y="430"/>
                </a:cxn>
                <a:cxn ang="0">
                  <a:pos x="302" y="226"/>
                </a:cxn>
                <a:cxn ang="0">
                  <a:pos x="255" y="199"/>
                </a:cxn>
                <a:cxn ang="0">
                  <a:pos x="255" y="117"/>
                </a:cxn>
                <a:cxn ang="0">
                  <a:pos x="133" y="2"/>
                </a:cxn>
                <a:cxn ang="0">
                  <a:pos x="83" y="14"/>
                </a:cxn>
                <a:cxn ang="0">
                  <a:pos x="83" y="14"/>
                </a:cxn>
                <a:cxn ang="0">
                  <a:pos x="46" y="72"/>
                </a:cxn>
                <a:cxn ang="0">
                  <a:pos x="46" y="72"/>
                </a:cxn>
                <a:cxn ang="0">
                  <a:pos x="46" y="147"/>
                </a:cxn>
                <a:cxn ang="0">
                  <a:pos x="0" y="174"/>
                </a:cxn>
              </a:cxnLst>
              <a:rect l="0" t="0" r="r" b="b"/>
              <a:pathLst>
                <a:path w="302" h="491">
                  <a:moveTo>
                    <a:pt x="0" y="174"/>
                  </a:moveTo>
                  <a:lnTo>
                    <a:pt x="0" y="378"/>
                  </a:lnTo>
                  <a:lnTo>
                    <a:pt x="196" y="491"/>
                  </a:lnTo>
                  <a:lnTo>
                    <a:pt x="302" y="430"/>
                  </a:lnTo>
                  <a:lnTo>
                    <a:pt x="302" y="226"/>
                  </a:lnTo>
                  <a:lnTo>
                    <a:pt x="255" y="199"/>
                  </a:lnTo>
                  <a:lnTo>
                    <a:pt x="255" y="117"/>
                  </a:lnTo>
                  <a:cubicBezTo>
                    <a:pt x="254" y="52"/>
                    <a:pt x="199" y="0"/>
                    <a:pt x="133" y="2"/>
                  </a:cubicBezTo>
                  <a:cubicBezTo>
                    <a:pt x="115" y="2"/>
                    <a:pt x="99" y="6"/>
                    <a:pt x="83" y="14"/>
                  </a:cubicBezTo>
                  <a:lnTo>
                    <a:pt x="83" y="14"/>
                  </a:lnTo>
                  <a:cubicBezTo>
                    <a:pt x="63" y="27"/>
                    <a:pt x="49" y="48"/>
                    <a:pt x="46" y="72"/>
                  </a:cubicBezTo>
                  <a:lnTo>
                    <a:pt x="46" y="72"/>
                  </a:lnTo>
                  <a:lnTo>
                    <a:pt x="46" y="147"/>
                  </a:lnTo>
                  <a:lnTo>
                    <a:pt x="0" y="174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66" name="Picture 4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02" y="1682"/>
              <a:ext cx="5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67" name="Picture 4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402" y="1682"/>
              <a:ext cx="53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68" name="Freeform 44"/>
            <p:cNvSpPr>
              <a:spLocks/>
            </p:cNvSpPr>
            <p:nvPr/>
          </p:nvSpPr>
          <p:spPr bwMode="auto">
            <a:xfrm>
              <a:off x="2415" y="1690"/>
              <a:ext cx="25" cy="39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9" y="1"/>
                </a:cxn>
                <a:cxn ang="0">
                  <a:pos x="23" y="18"/>
                </a:cxn>
                <a:cxn ang="0">
                  <a:pos x="16" y="38"/>
                </a:cxn>
                <a:cxn ang="0">
                  <a:pos x="2" y="21"/>
                </a:cxn>
              </a:cxnLst>
              <a:rect l="0" t="0" r="r" b="b"/>
              <a:pathLst>
                <a:path w="25" h="39">
                  <a:moveTo>
                    <a:pt x="2" y="21"/>
                  </a:moveTo>
                  <a:cubicBezTo>
                    <a:pt x="0" y="11"/>
                    <a:pt x="3" y="2"/>
                    <a:pt x="9" y="1"/>
                  </a:cubicBezTo>
                  <a:cubicBezTo>
                    <a:pt x="15" y="0"/>
                    <a:pt x="21" y="8"/>
                    <a:pt x="23" y="18"/>
                  </a:cubicBezTo>
                  <a:cubicBezTo>
                    <a:pt x="25" y="28"/>
                    <a:pt x="22" y="37"/>
                    <a:pt x="16" y="38"/>
                  </a:cubicBezTo>
                  <a:cubicBezTo>
                    <a:pt x="10" y="39"/>
                    <a:pt x="4" y="32"/>
                    <a:pt x="2" y="2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69" name="Picture 4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14" y="1693"/>
              <a:ext cx="18" cy="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70" name="Picture 4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414" y="1693"/>
              <a:ext cx="18" cy="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71" name="Freeform 47"/>
            <p:cNvSpPr>
              <a:spLocks/>
            </p:cNvSpPr>
            <p:nvPr/>
          </p:nvSpPr>
          <p:spPr bwMode="auto">
            <a:xfrm>
              <a:off x="2424" y="1701"/>
              <a:ext cx="5" cy="2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5" y="2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17"/>
                </a:cxn>
              </a:cxnLst>
              <a:rect l="0" t="0" r="r" b="b"/>
              <a:pathLst>
                <a:path w="5" h="20">
                  <a:moveTo>
                    <a:pt x="0" y="17"/>
                  </a:moveTo>
                  <a:lnTo>
                    <a:pt x="5" y="2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72" name="Freeform 48"/>
            <p:cNvSpPr>
              <a:spLocks/>
            </p:cNvSpPr>
            <p:nvPr/>
          </p:nvSpPr>
          <p:spPr bwMode="auto">
            <a:xfrm>
              <a:off x="2435" y="1630"/>
              <a:ext cx="27" cy="31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2" y="89"/>
                </a:cxn>
                <a:cxn ang="0">
                  <a:pos x="72" y="54"/>
                </a:cxn>
                <a:cxn ang="0">
                  <a:pos x="24" y="0"/>
                </a:cxn>
                <a:cxn ang="0">
                  <a:pos x="1" y="4"/>
                </a:cxn>
                <a:cxn ang="0">
                  <a:pos x="0" y="48"/>
                </a:cxn>
              </a:cxnLst>
              <a:rect l="0" t="0" r="r" b="b"/>
              <a:pathLst>
                <a:path w="74" h="89">
                  <a:moveTo>
                    <a:pt x="0" y="48"/>
                  </a:moveTo>
                  <a:lnTo>
                    <a:pt x="72" y="89"/>
                  </a:lnTo>
                  <a:lnTo>
                    <a:pt x="72" y="54"/>
                  </a:lnTo>
                  <a:cubicBezTo>
                    <a:pt x="74" y="26"/>
                    <a:pt x="52" y="2"/>
                    <a:pt x="24" y="0"/>
                  </a:cubicBezTo>
                  <a:cubicBezTo>
                    <a:pt x="16" y="0"/>
                    <a:pt x="8" y="1"/>
                    <a:pt x="1" y="4"/>
                  </a:cubicBezTo>
                  <a:lnTo>
                    <a:pt x="0" y="48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2513013" y="1554163"/>
            <a:ext cx="260350" cy="377825"/>
            <a:chOff x="1411" y="778"/>
            <a:chExt cx="137" cy="206"/>
          </a:xfrm>
        </p:grpSpPr>
        <p:pic>
          <p:nvPicPr>
            <p:cNvPr id="1127474" name="Picture 5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489" y="867"/>
              <a:ext cx="59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75" name="Picture 5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489" y="867"/>
              <a:ext cx="59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76" name="Freeform 52"/>
            <p:cNvSpPr>
              <a:spLocks/>
            </p:cNvSpPr>
            <p:nvPr/>
          </p:nvSpPr>
          <p:spPr bwMode="auto">
            <a:xfrm>
              <a:off x="1500" y="873"/>
              <a:ext cx="43" cy="100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00"/>
                </a:cxn>
                <a:cxn ang="0">
                  <a:pos x="43" y="77"/>
                </a:cxn>
                <a:cxn ang="0">
                  <a:pos x="43" y="0"/>
                </a:cxn>
                <a:cxn ang="0">
                  <a:pos x="0" y="23"/>
                </a:cxn>
              </a:cxnLst>
              <a:rect l="0" t="0" r="r" b="b"/>
              <a:pathLst>
                <a:path w="43" h="100">
                  <a:moveTo>
                    <a:pt x="0" y="23"/>
                  </a:moveTo>
                  <a:lnTo>
                    <a:pt x="0" y="100"/>
                  </a:lnTo>
                  <a:lnTo>
                    <a:pt x="43" y="77"/>
                  </a:lnTo>
                  <a:lnTo>
                    <a:pt x="43" y="0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77" name="Rectangle 53"/>
            <p:cNvSpPr>
              <a:spLocks noChangeArrowheads="1"/>
            </p:cNvSpPr>
            <p:nvPr/>
          </p:nvSpPr>
          <p:spPr bwMode="auto">
            <a:xfrm>
              <a:off x="1411" y="823"/>
              <a:ext cx="137" cy="5"/>
            </a:xfrm>
            <a:prstGeom prst="rect">
              <a:avLst/>
            </a:prstGeom>
            <a:solidFill>
              <a:srgbClr val="0468FE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78" name="Rectangle 54"/>
            <p:cNvSpPr>
              <a:spLocks noChangeArrowheads="1"/>
            </p:cNvSpPr>
            <p:nvPr/>
          </p:nvSpPr>
          <p:spPr bwMode="auto">
            <a:xfrm>
              <a:off x="1411" y="828"/>
              <a:ext cx="137" cy="6"/>
            </a:xfrm>
            <a:prstGeom prst="rect">
              <a:avLst/>
            </a:prstGeom>
            <a:solidFill>
              <a:srgbClr val="D3D8E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79" name="Rectangle 55"/>
            <p:cNvSpPr>
              <a:spLocks noChangeArrowheads="1"/>
            </p:cNvSpPr>
            <p:nvPr/>
          </p:nvSpPr>
          <p:spPr bwMode="auto">
            <a:xfrm>
              <a:off x="1411" y="834"/>
              <a:ext cx="137" cy="5"/>
            </a:xfrm>
            <a:prstGeom prst="rect">
              <a:avLst/>
            </a:prstGeom>
            <a:solidFill>
              <a:srgbClr val="C3D0E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0" name="Rectangle 56"/>
            <p:cNvSpPr>
              <a:spLocks noChangeArrowheads="1"/>
            </p:cNvSpPr>
            <p:nvPr/>
          </p:nvSpPr>
          <p:spPr bwMode="auto">
            <a:xfrm>
              <a:off x="1411" y="839"/>
              <a:ext cx="137" cy="6"/>
            </a:xfrm>
            <a:prstGeom prst="rect">
              <a:avLst/>
            </a:prstGeom>
            <a:solidFill>
              <a:srgbClr val="B3C7E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1" name="Rectangle 57"/>
            <p:cNvSpPr>
              <a:spLocks noChangeArrowheads="1"/>
            </p:cNvSpPr>
            <p:nvPr/>
          </p:nvSpPr>
          <p:spPr bwMode="auto">
            <a:xfrm>
              <a:off x="1411" y="845"/>
              <a:ext cx="137" cy="5"/>
            </a:xfrm>
            <a:prstGeom prst="rect">
              <a:avLst/>
            </a:prstGeom>
            <a:solidFill>
              <a:srgbClr val="A3BFE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2" name="Rectangle 58"/>
            <p:cNvSpPr>
              <a:spLocks noChangeArrowheads="1"/>
            </p:cNvSpPr>
            <p:nvPr/>
          </p:nvSpPr>
          <p:spPr bwMode="auto">
            <a:xfrm>
              <a:off x="1411" y="850"/>
              <a:ext cx="137" cy="6"/>
            </a:xfrm>
            <a:prstGeom prst="rect">
              <a:avLst/>
            </a:prstGeom>
            <a:solidFill>
              <a:srgbClr val="93B6EA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3" name="Rectangle 59"/>
            <p:cNvSpPr>
              <a:spLocks noChangeArrowheads="1"/>
            </p:cNvSpPr>
            <p:nvPr/>
          </p:nvSpPr>
          <p:spPr bwMode="auto">
            <a:xfrm>
              <a:off x="1411" y="856"/>
              <a:ext cx="137" cy="6"/>
            </a:xfrm>
            <a:prstGeom prst="rect">
              <a:avLst/>
            </a:prstGeom>
            <a:solidFill>
              <a:srgbClr val="83ADE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4" name="Rectangle 60"/>
            <p:cNvSpPr>
              <a:spLocks noChangeArrowheads="1"/>
            </p:cNvSpPr>
            <p:nvPr/>
          </p:nvSpPr>
          <p:spPr bwMode="auto">
            <a:xfrm>
              <a:off x="1411" y="862"/>
              <a:ext cx="137" cy="5"/>
            </a:xfrm>
            <a:prstGeom prst="rect">
              <a:avLst/>
            </a:prstGeom>
            <a:solidFill>
              <a:srgbClr val="73A5E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5" name="Rectangle 61"/>
            <p:cNvSpPr>
              <a:spLocks noChangeArrowheads="1"/>
            </p:cNvSpPr>
            <p:nvPr/>
          </p:nvSpPr>
          <p:spPr bwMode="auto">
            <a:xfrm>
              <a:off x="1411" y="867"/>
              <a:ext cx="137" cy="6"/>
            </a:xfrm>
            <a:prstGeom prst="rect">
              <a:avLst/>
            </a:prstGeom>
            <a:solidFill>
              <a:srgbClr val="639CF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6" name="Rectangle 62"/>
            <p:cNvSpPr>
              <a:spLocks noChangeArrowheads="1"/>
            </p:cNvSpPr>
            <p:nvPr/>
          </p:nvSpPr>
          <p:spPr bwMode="auto">
            <a:xfrm>
              <a:off x="1411" y="873"/>
              <a:ext cx="137" cy="5"/>
            </a:xfrm>
            <a:prstGeom prst="rect">
              <a:avLst/>
            </a:prstGeom>
            <a:solidFill>
              <a:srgbClr val="5393F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7" name="Rectangle 63"/>
            <p:cNvSpPr>
              <a:spLocks noChangeArrowheads="1"/>
            </p:cNvSpPr>
            <p:nvPr/>
          </p:nvSpPr>
          <p:spPr bwMode="auto">
            <a:xfrm>
              <a:off x="1411" y="878"/>
              <a:ext cx="137" cy="6"/>
            </a:xfrm>
            <a:prstGeom prst="rect">
              <a:avLst/>
            </a:prstGeom>
            <a:solidFill>
              <a:srgbClr val="438AF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8" name="Rectangle 64"/>
            <p:cNvSpPr>
              <a:spLocks noChangeArrowheads="1"/>
            </p:cNvSpPr>
            <p:nvPr/>
          </p:nvSpPr>
          <p:spPr bwMode="auto">
            <a:xfrm>
              <a:off x="1411" y="884"/>
              <a:ext cx="137" cy="5"/>
            </a:xfrm>
            <a:prstGeom prst="rect">
              <a:avLst/>
            </a:prstGeom>
            <a:solidFill>
              <a:srgbClr val="3382F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89" name="Rectangle 65"/>
            <p:cNvSpPr>
              <a:spLocks noChangeArrowheads="1"/>
            </p:cNvSpPr>
            <p:nvPr/>
          </p:nvSpPr>
          <p:spPr bwMode="auto">
            <a:xfrm>
              <a:off x="1411" y="889"/>
              <a:ext cx="137" cy="6"/>
            </a:xfrm>
            <a:prstGeom prst="rect">
              <a:avLst/>
            </a:prstGeom>
            <a:solidFill>
              <a:srgbClr val="2379FA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90" name="Rectangle 66"/>
            <p:cNvSpPr>
              <a:spLocks noChangeArrowheads="1"/>
            </p:cNvSpPr>
            <p:nvPr/>
          </p:nvSpPr>
          <p:spPr bwMode="auto">
            <a:xfrm>
              <a:off x="1411" y="895"/>
              <a:ext cx="137" cy="5"/>
            </a:xfrm>
            <a:prstGeom prst="rect">
              <a:avLst/>
            </a:prstGeom>
            <a:solidFill>
              <a:srgbClr val="1370F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91" name="Freeform 67"/>
            <p:cNvSpPr>
              <a:spLocks/>
            </p:cNvSpPr>
            <p:nvPr/>
          </p:nvSpPr>
          <p:spPr bwMode="auto">
            <a:xfrm>
              <a:off x="1420" y="830"/>
              <a:ext cx="123" cy="66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80" y="66"/>
                </a:cxn>
                <a:cxn ang="0">
                  <a:pos x="123" y="43"/>
                </a:cxn>
                <a:cxn ang="0">
                  <a:pos x="43" y="0"/>
                </a:cxn>
                <a:cxn ang="0">
                  <a:pos x="0" y="23"/>
                </a:cxn>
              </a:cxnLst>
              <a:rect l="0" t="0" r="r" b="b"/>
              <a:pathLst>
                <a:path w="123" h="66">
                  <a:moveTo>
                    <a:pt x="0" y="23"/>
                  </a:moveTo>
                  <a:lnTo>
                    <a:pt x="80" y="66"/>
                  </a:lnTo>
                  <a:lnTo>
                    <a:pt x="123" y="43"/>
                  </a:lnTo>
                  <a:lnTo>
                    <a:pt x="43" y="0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92" name="Picture 68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429" y="778"/>
              <a:ext cx="101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93" name="Picture 69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29" y="778"/>
              <a:ext cx="101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94" name="Freeform 70"/>
            <p:cNvSpPr>
              <a:spLocks/>
            </p:cNvSpPr>
            <p:nvPr/>
          </p:nvSpPr>
          <p:spPr bwMode="auto">
            <a:xfrm>
              <a:off x="1439" y="781"/>
              <a:ext cx="85" cy="102"/>
            </a:xfrm>
            <a:custGeom>
              <a:avLst/>
              <a:gdLst/>
              <a:ahLst/>
              <a:cxnLst>
                <a:cxn ang="0">
                  <a:pos x="229" y="271"/>
                </a:cxn>
                <a:cxn ang="0">
                  <a:pos x="156" y="276"/>
                </a:cxn>
                <a:cxn ang="0">
                  <a:pos x="153" y="273"/>
                </a:cxn>
                <a:cxn ang="0">
                  <a:pos x="154" y="153"/>
                </a:cxn>
                <a:cxn ang="0">
                  <a:pos x="102" y="94"/>
                </a:cxn>
                <a:cxn ang="0">
                  <a:pos x="65" y="105"/>
                </a:cxn>
                <a:cxn ang="0">
                  <a:pos x="76" y="99"/>
                </a:cxn>
                <a:cxn ang="0">
                  <a:pos x="75" y="204"/>
                </a:cxn>
                <a:cxn ang="0">
                  <a:pos x="5" y="208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97"/>
                </a:cxn>
                <a:cxn ang="0">
                  <a:pos x="41" y="33"/>
                </a:cxn>
                <a:cxn ang="0">
                  <a:pos x="214" y="86"/>
                </a:cxn>
                <a:cxn ang="0">
                  <a:pos x="228" y="146"/>
                </a:cxn>
                <a:cxn ang="0">
                  <a:pos x="228" y="146"/>
                </a:cxn>
                <a:cxn ang="0">
                  <a:pos x="228" y="185"/>
                </a:cxn>
                <a:cxn ang="0">
                  <a:pos x="229" y="271"/>
                </a:cxn>
              </a:cxnLst>
              <a:rect l="0" t="0" r="r" b="b"/>
              <a:pathLst>
                <a:path w="229" h="294">
                  <a:moveTo>
                    <a:pt x="229" y="271"/>
                  </a:moveTo>
                  <a:cubicBezTo>
                    <a:pt x="210" y="292"/>
                    <a:pt x="178" y="294"/>
                    <a:pt x="156" y="276"/>
                  </a:cubicBezTo>
                  <a:cubicBezTo>
                    <a:pt x="155" y="275"/>
                    <a:pt x="154" y="274"/>
                    <a:pt x="153" y="273"/>
                  </a:cubicBezTo>
                  <a:cubicBezTo>
                    <a:pt x="153" y="233"/>
                    <a:pt x="154" y="193"/>
                    <a:pt x="154" y="153"/>
                  </a:cubicBezTo>
                  <a:cubicBezTo>
                    <a:pt x="156" y="123"/>
                    <a:pt x="133" y="97"/>
                    <a:pt x="102" y="94"/>
                  </a:cubicBezTo>
                  <a:cubicBezTo>
                    <a:pt x="89" y="94"/>
                    <a:pt x="76" y="97"/>
                    <a:pt x="65" y="105"/>
                  </a:cubicBezTo>
                  <a:cubicBezTo>
                    <a:pt x="68" y="102"/>
                    <a:pt x="72" y="100"/>
                    <a:pt x="76" y="99"/>
                  </a:cubicBezTo>
                  <a:lnTo>
                    <a:pt x="75" y="204"/>
                  </a:lnTo>
                  <a:cubicBezTo>
                    <a:pt x="57" y="224"/>
                    <a:pt x="26" y="226"/>
                    <a:pt x="5" y="208"/>
                  </a:cubicBezTo>
                  <a:cubicBezTo>
                    <a:pt x="4" y="206"/>
                    <a:pt x="2" y="204"/>
                    <a:pt x="0" y="203"/>
                  </a:cubicBezTo>
                  <a:lnTo>
                    <a:pt x="0" y="203"/>
                  </a:lnTo>
                  <a:lnTo>
                    <a:pt x="0" y="97"/>
                  </a:lnTo>
                  <a:cubicBezTo>
                    <a:pt x="3" y="70"/>
                    <a:pt x="18" y="47"/>
                    <a:pt x="41" y="33"/>
                  </a:cubicBezTo>
                  <a:cubicBezTo>
                    <a:pt x="103" y="0"/>
                    <a:pt x="181" y="24"/>
                    <a:pt x="214" y="86"/>
                  </a:cubicBezTo>
                  <a:cubicBezTo>
                    <a:pt x="224" y="104"/>
                    <a:pt x="229" y="125"/>
                    <a:pt x="228" y="146"/>
                  </a:cubicBezTo>
                  <a:lnTo>
                    <a:pt x="228" y="146"/>
                  </a:lnTo>
                  <a:lnTo>
                    <a:pt x="228" y="185"/>
                  </a:lnTo>
                  <a:lnTo>
                    <a:pt x="229" y="27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95" name="Picture 7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11" y="845"/>
              <a:ext cx="96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96" name="Freeform 72"/>
            <p:cNvSpPr>
              <a:spLocks/>
            </p:cNvSpPr>
            <p:nvPr/>
          </p:nvSpPr>
          <p:spPr bwMode="auto">
            <a:xfrm>
              <a:off x="1420" y="853"/>
              <a:ext cx="80" cy="120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80" y="120"/>
                </a:cxn>
                <a:cxn ang="0">
                  <a:pos x="80" y="43"/>
                </a:cxn>
                <a:cxn ang="0">
                  <a:pos x="0" y="0"/>
                </a:cxn>
                <a:cxn ang="0">
                  <a:pos x="0" y="77"/>
                </a:cxn>
              </a:cxnLst>
              <a:rect l="0" t="0" r="r" b="b"/>
              <a:pathLst>
                <a:path w="80" h="120">
                  <a:moveTo>
                    <a:pt x="0" y="77"/>
                  </a:moveTo>
                  <a:lnTo>
                    <a:pt x="80" y="120"/>
                  </a:lnTo>
                  <a:lnTo>
                    <a:pt x="80" y="43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97" name="Freeform 73"/>
            <p:cNvSpPr>
              <a:spLocks/>
            </p:cNvSpPr>
            <p:nvPr/>
          </p:nvSpPr>
          <p:spPr bwMode="auto">
            <a:xfrm>
              <a:off x="1420" y="787"/>
              <a:ext cx="123" cy="186"/>
            </a:xfrm>
            <a:custGeom>
              <a:avLst/>
              <a:gdLst/>
              <a:ahLst/>
              <a:cxnLst>
                <a:cxn ang="0">
                  <a:pos x="0" y="189"/>
                </a:cxn>
                <a:cxn ang="0">
                  <a:pos x="0" y="412"/>
                </a:cxn>
                <a:cxn ang="0">
                  <a:pos x="215" y="536"/>
                </a:cxn>
                <a:cxn ang="0">
                  <a:pos x="331" y="469"/>
                </a:cxn>
                <a:cxn ang="0">
                  <a:pos x="331" y="247"/>
                </a:cxn>
                <a:cxn ang="0">
                  <a:pos x="280" y="217"/>
                </a:cxn>
                <a:cxn ang="0">
                  <a:pos x="279" y="128"/>
                </a:cxn>
                <a:cxn ang="0">
                  <a:pos x="145" y="2"/>
                </a:cxn>
                <a:cxn ang="0">
                  <a:pos x="92" y="15"/>
                </a:cxn>
                <a:cxn ang="0">
                  <a:pos x="92" y="15"/>
                </a:cxn>
                <a:cxn ang="0">
                  <a:pos x="51" y="78"/>
                </a:cxn>
                <a:cxn ang="0">
                  <a:pos x="51" y="79"/>
                </a:cxn>
                <a:cxn ang="0">
                  <a:pos x="51" y="160"/>
                </a:cxn>
                <a:cxn ang="0">
                  <a:pos x="0" y="189"/>
                </a:cxn>
              </a:cxnLst>
              <a:rect l="0" t="0" r="r" b="b"/>
              <a:pathLst>
                <a:path w="331" h="536">
                  <a:moveTo>
                    <a:pt x="0" y="189"/>
                  </a:moveTo>
                  <a:lnTo>
                    <a:pt x="0" y="412"/>
                  </a:lnTo>
                  <a:lnTo>
                    <a:pt x="215" y="536"/>
                  </a:lnTo>
                  <a:lnTo>
                    <a:pt x="331" y="469"/>
                  </a:lnTo>
                  <a:lnTo>
                    <a:pt x="331" y="247"/>
                  </a:lnTo>
                  <a:lnTo>
                    <a:pt x="280" y="217"/>
                  </a:lnTo>
                  <a:lnTo>
                    <a:pt x="279" y="128"/>
                  </a:lnTo>
                  <a:cubicBezTo>
                    <a:pt x="278" y="56"/>
                    <a:pt x="218" y="0"/>
                    <a:pt x="145" y="2"/>
                  </a:cubicBezTo>
                  <a:cubicBezTo>
                    <a:pt x="127" y="2"/>
                    <a:pt x="108" y="7"/>
                    <a:pt x="92" y="15"/>
                  </a:cubicBezTo>
                  <a:lnTo>
                    <a:pt x="92" y="15"/>
                  </a:lnTo>
                  <a:cubicBezTo>
                    <a:pt x="69" y="29"/>
                    <a:pt x="54" y="52"/>
                    <a:pt x="51" y="78"/>
                  </a:cubicBezTo>
                  <a:lnTo>
                    <a:pt x="51" y="79"/>
                  </a:lnTo>
                  <a:lnTo>
                    <a:pt x="51" y="160"/>
                  </a:lnTo>
                  <a:lnTo>
                    <a:pt x="0" y="189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498" name="Picture 74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435" y="867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99" name="Picture 75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435" y="867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00" name="Freeform 76"/>
            <p:cNvSpPr>
              <a:spLocks/>
            </p:cNvSpPr>
            <p:nvPr/>
          </p:nvSpPr>
          <p:spPr bwMode="auto">
            <a:xfrm>
              <a:off x="1445" y="880"/>
              <a:ext cx="28" cy="42"/>
            </a:xfrm>
            <a:custGeom>
              <a:avLst/>
              <a:gdLst/>
              <a:ahLst/>
              <a:cxnLst>
                <a:cxn ang="0">
                  <a:pos x="3" y="22"/>
                </a:cxn>
                <a:cxn ang="0">
                  <a:pos x="10" y="1"/>
                </a:cxn>
                <a:cxn ang="0">
                  <a:pos x="26" y="19"/>
                </a:cxn>
                <a:cxn ang="0">
                  <a:pos x="18" y="41"/>
                </a:cxn>
                <a:cxn ang="0">
                  <a:pos x="3" y="22"/>
                </a:cxn>
              </a:cxnLst>
              <a:rect l="0" t="0" r="r" b="b"/>
              <a:pathLst>
                <a:path w="28" h="42">
                  <a:moveTo>
                    <a:pt x="3" y="22"/>
                  </a:moveTo>
                  <a:cubicBezTo>
                    <a:pt x="0" y="11"/>
                    <a:pt x="4" y="2"/>
                    <a:pt x="10" y="1"/>
                  </a:cubicBezTo>
                  <a:cubicBezTo>
                    <a:pt x="17" y="0"/>
                    <a:pt x="24" y="8"/>
                    <a:pt x="26" y="19"/>
                  </a:cubicBezTo>
                  <a:cubicBezTo>
                    <a:pt x="28" y="30"/>
                    <a:pt x="25" y="39"/>
                    <a:pt x="18" y="41"/>
                  </a:cubicBezTo>
                  <a:cubicBezTo>
                    <a:pt x="12" y="42"/>
                    <a:pt x="4" y="34"/>
                    <a:pt x="3" y="2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01" name="Picture 77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447" y="884"/>
              <a:ext cx="18" cy="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02" name="Freeform 78"/>
            <p:cNvSpPr>
              <a:spLocks/>
            </p:cNvSpPr>
            <p:nvPr/>
          </p:nvSpPr>
          <p:spPr bwMode="auto">
            <a:xfrm>
              <a:off x="1456" y="891"/>
              <a:ext cx="5" cy="2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5" y="22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19"/>
                </a:cxn>
              </a:cxnLst>
              <a:rect l="0" t="0" r="r" b="b"/>
              <a:pathLst>
                <a:path w="5" h="22">
                  <a:moveTo>
                    <a:pt x="0" y="19"/>
                  </a:moveTo>
                  <a:lnTo>
                    <a:pt x="5" y="2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03" name="Freeform 79"/>
            <p:cNvSpPr>
              <a:spLocks/>
            </p:cNvSpPr>
            <p:nvPr/>
          </p:nvSpPr>
          <p:spPr bwMode="auto">
            <a:xfrm>
              <a:off x="1467" y="814"/>
              <a:ext cx="30" cy="34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78" y="98"/>
                </a:cxn>
                <a:cxn ang="0">
                  <a:pos x="78" y="59"/>
                </a:cxn>
                <a:cxn ang="0">
                  <a:pos x="25" y="1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3"/>
                </a:cxn>
              </a:cxnLst>
              <a:rect l="0" t="0" r="r" b="b"/>
              <a:pathLst>
                <a:path w="80" h="98">
                  <a:moveTo>
                    <a:pt x="0" y="53"/>
                  </a:moveTo>
                  <a:lnTo>
                    <a:pt x="78" y="98"/>
                  </a:lnTo>
                  <a:lnTo>
                    <a:pt x="78" y="59"/>
                  </a:lnTo>
                  <a:cubicBezTo>
                    <a:pt x="80" y="29"/>
                    <a:pt x="56" y="3"/>
                    <a:pt x="25" y="1"/>
                  </a:cubicBezTo>
                  <a:cubicBezTo>
                    <a:pt x="17" y="0"/>
                    <a:pt x="8" y="2"/>
                    <a:pt x="0" y="5"/>
                  </a:cubicBezTo>
                  <a:lnTo>
                    <a:pt x="0" y="5"/>
                  </a:lnTo>
                  <a:lnTo>
                    <a:pt x="0" y="53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27504" name="AutoShape 80"/>
          <p:cNvCxnSpPr>
            <a:cxnSpLocks noChangeShapeType="1"/>
            <a:stCxn id="1127430" idx="4"/>
            <a:endCxn id="1127436" idx="0"/>
          </p:cNvCxnSpPr>
          <p:nvPr/>
        </p:nvCxnSpPr>
        <p:spPr bwMode="auto">
          <a:xfrm>
            <a:off x="6057900" y="2903538"/>
            <a:ext cx="0" cy="1231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  <a:effectLst/>
        </p:spPr>
      </p:cxnSp>
      <p:sp>
        <p:nvSpPr>
          <p:cNvPr id="1127505" name="Rectangle 81"/>
          <p:cNvSpPr>
            <a:spLocks noChangeArrowheads="1"/>
          </p:cNvSpPr>
          <p:nvPr/>
        </p:nvSpPr>
        <p:spPr bwMode="auto">
          <a:xfrm>
            <a:off x="5638800" y="3079750"/>
            <a:ext cx="35083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Arial" pitchFamily="-109" charset="0"/>
              </a:rPr>
              <a:t>Share</a:t>
            </a:r>
            <a:endParaRPr lang="en-US" sz="2800">
              <a:latin typeface="Arial" pitchFamily="-109" charset="0"/>
            </a:endParaRPr>
          </a:p>
        </p:txBody>
      </p:sp>
      <p:cxnSp>
        <p:nvCxnSpPr>
          <p:cNvPr id="1127506" name="AutoShape 82"/>
          <p:cNvCxnSpPr>
            <a:cxnSpLocks noChangeShapeType="1"/>
            <a:stCxn id="1127433" idx="6"/>
            <a:endCxn id="1127430" idx="2"/>
          </p:cNvCxnSpPr>
          <p:nvPr/>
        </p:nvCxnSpPr>
        <p:spPr bwMode="auto">
          <a:xfrm>
            <a:off x="3730625" y="2520950"/>
            <a:ext cx="1905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  <a:effectLst/>
        </p:spPr>
      </p:cxnSp>
      <p:pic>
        <p:nvPicPr>
          <p:cNvPr id="1127507" name="Picture 8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53338" y="1555750"/>
            <a:ext cx="127000" cy="195263"/>
          </a:xfrm>
          <a:prstGeom prst="rect">
            <a:avLst/>
          </a:prstGeom>
          <a:noFill/>
        </p:spPr>
      </p:pic>
      <p:pic>
        <p:nvPicPr>
          <p:cNvPr id="1127508" name="Picture 8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110538" y="1327150"/>
            <a:ext cx="128587" cy="195263"/>
          </a:xfrm>
          <a:prstGeom prst="rect">
            <a:avLst/>
          </a:prstGeom>
          <a:noFill/>
        </p:spPr>
      </p:pic>
      <p:pic>
        <p:nvPicPr>
          <p:cNvPr id="1127509" name="Picture 8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567738" y="1327150"/>
            <a:ext cx="127000" cy="195263"/>
          </a:xfrm>
          <a:prstGeom prst="rect">
            <a:avLst/>
          </a:prstGeom>
          <a:noFill/>
        </p:spPr>
      </p:pic>
      <p:pic>
        <p:nvPicPr>
          <p:cNvPr id="1127510" name="Picture 8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53338" y="2578100"/>
            <a:ext cx="127000" cy="196850"/>
          </a:xfrm>
          <a:prstGeom prst="rect">
            <a:avLst/>
          </a:prstGeom>
          <a:noFill/>
        </p:spPr>
      </p:pic>
      <p:pic>
        <p:nvPicPr>
          <p:cNvPr id="1127511" name="Picture 8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53338" y="2351088"/>
            <a:ext cx="127000" cy="195262"/>
          </a:xfrm>
          <a:prstGeom prst="rect">
            <a:avLst/>
          </a:prstGeom>
          <a:noFill/>
        </p:spPr>
      </p:pic>
      <p:sp>
        <p:nvSpPr>
          <p:cNvPr id="1127512" name="Line 88"/>
          <p:cNvSpPr>
            <a:spLocks noChangeShapeType="1"/>
          </p:cNvSpPr>
          <p:nvPr/>
        </p:nvSpPr>
        <p:spPr bwMode="auto">
          <a:xfrm>
            <a:off x="4572000" y="140335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rIns="36576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27513" name="AutoShape 89"/>
          <p:cNvCxnSpPr>
            <a:cxnSpLocks noChangeShapeType="1"/>
            <a:stCxn id="1127433" idx="0"/>
            <a:endCxn id="1127430" idx="0"/>
          </p:cNvCxnSpPr>
          <p:nvPr/>
        </p:nvCxnSpPr>
        <p:spPr bwMode="auto">
          <a:xfrm rot="5400000" flipV="1">
            <a:off x="4683125" y="765176"/>
            <a:ext cx="1587" cy="2747962"/>
          </a:xfrm>
          <a:prstGeom prst="bent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miter lim="800000"/>
            <a:headEnd type="arrow" w="med" len="lg"/>
            <a:tailEnd/>
          </a:ln>
          <a:effectLst/>
        </p:spPr>
      </p:cxnSp>
      <p:sp>
        <p:nvSpPr>
          <p:cNvPr id="1127514" name="Rectangle 90"/>
          <p:cNvSpPr>
            <a:spLocks noChangeArrowheads="1"/>
          </p:cNvSpPr>
          <p:nvPr/>
        </p:nvSpPr>
        <p:spPr bwMode="auto">
          <a:xfrm>
            <a:off x="4394200" y="1698625"/>
            <a:ext cx="358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0">
                <a:solidFill>
                  <a:srgbClr val="000000"/>
                </a:solidFill>
                <a:latin typeface="Arial" pitchFamily="-109" charset="0"/>
              </a:rPr>
              <a:t>Reject</a:t>
            </a:r>
            <a:endParaRPr lang="en-US" sz="2800" b="0">
              <a:latin typeface="Arial" pitchFamily="-109" charset="0"/>
            </a:endParaRPr>
          </a:p>
        </p:txBody>
      </p:sp>
      <p:pic>
        <p:nvPicPr>
          <p:cNvPr id="1127515" name="Picture 9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1233168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516" name="Picture 9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140779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517" name="Picture 9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163639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518" name="Picture 9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53338" y="1327150"/>
            <a:ext cx="127000" cy="195263"/>
          </a:xfrm>
          <a:prstGeom prst="rect">
            <a:avLst/>
          </a:prstGeom>
          <a:noFill/>
        </p:spPr>
      </p:pic>
      <p:pic>
        <p:nvPicPr>
          <p:cNvPr id="1127519" name="Picture 9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2496057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520" name="Picture 9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45400" y="2790318"/>
            <a:ext cx="127000" cy="196850"/>
          </a:xfrm>
          <a:prstGeom prst="rect">
            <a:avLst/>
          </a:prstGeom>
          <a:noFill/>
        </p:spPr>
      </p:pic>
      <p:sp>
        <p:nvSpPr>
          <p:cNvPr id="1127521" name="Text Box 97"/>
          <p:cNvSpPr txBox="1">
            <a:spLocks noChangeArrowheads="1"/>
          </p:cNvSpPr>
          <p:nvPr/>
        </p:nvSpPr>
        <p:spPr bwMode="auto">
          <a:xfrm>
            <a:off x="1447800" y="3017838"/>
            <a:ext cx="621389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r>
              <a:rPr lang="en-US" sz="800" b="1" dirty="0" err="1">
                <a:latin typeface="Arial" pitchFamily="-109" charset="0"/>
              </a:rPr>
              <a:t>MyProject</a:t>
            </a:r>
            <a:endParaRPr lang="en-US" sz="800" b="1" dirty="0">
              <a:latin typeface="Arial" pitchFamily="-109" charset="0"/>
            </a:endParaRPr>
          </a:p>
        </p:txBody>
      </p:sp>
      <p:sp>
        <p:nvSpPr>
          <p:cNvPr id="1127523" name="Oval 99"/>
          <p:cNvSpPr>
            <a:spLocks noChangeArrowheads="1"/>
          </p:cNvSpPr>
          <p:nvPr/>
        </p:nvSpPr>
        <p:spPr bwMode="auto">
          <a:xfrm>
            <a:off x="2887663" y="4135438"/>
            <a:ext cx="842962" cy="7667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524" name="Oval 100"/>
          <p:cNvSpPr>
            <a:spLocks noChangeArrowheads="1"/>
          </p:cNvSpPr>
          <p:nvPr/>
        </p:nvSpPr>
        <p:spPr bwMode="auto">
          <a:xfrm>
            <a:off x="2963313" y="4213225"/>
            <a:ext cx="691661" cy="61118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5767388" y="3298825"/>
            <a:ext cx="234950" cy="336550"/>
            <a:chOff x="2609" y="1968"/>
            <a:chExt cx="174" cy="242"/>
          </a:xfrm>
        </p:grpSpPr>
        <p:pic>
          <p:nvPicPr>
            <p:cNvPr id="1127526" name="Picture 102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2707" y="2071"/>
              <a:ext cx="76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27" name="Picture 103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2707" y="2071"/>
              <a:ext cx="76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28" name="Freeform 104"/>
            <p:cNvSpPr>
              <a:spLocks/>
            </p:cNvSpPr>
            <p:nvPr/>
          </p:nvSpPr>
          <p:spPr bwMode="auto">
            <a:xfrm>
              <a:off x="2721" y="2086"/>
              <a:ext cx="55" cy="12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92"/>
                </a:cxn>
                <a:cxn ang="0">
                  <a:pos x="39" y="70"/>
                </a:cxn>
                <a:cxn ang="0">
                  <a:pos x="39" y="0"/>
                </a:cxn>
                <a:cxn ang="0">
                  <a:pos x="0" y="21"/>
                </a:cxn>
              </a:cxnLst>
              <a:rect l="0" t="0" r="r" b="b"/>
              <a:pathLst>
                <a:path w="39" h="92">
                  <a:moveTo>
                    <a:pt x="0" y="21"/>
                  </a:moveTo>
                  <a:lnTo>
                    <a:pt x="0" y="92"/>
                  </a:lnTo>
                  <a:lnTo>
                    <a:pt x="39" y="70"/>
                  </a:lnTo>
                  <a:lnTo>
                    <a:pt x="39" y="0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29" name="Rectangle 105"/>
            <p:cNvSpPr>
              <a:spLocks noChangeArrowheads="1"/>
            </p:cNvSpPr>
            <p:nvPr/>
          </p:nvSpPr>
          <p:spPr bwMode="auto">
            <a:xfrm>
              <a:off x="2609" y="2020"/>
              <a:ext cx="174" cy="8"/>
            </a:xfrm>
            <a:prstGeom prst="rect">
              <a:avLst/>
            </a:prstGeom>
            <a:solidFill>
              <a:srgbClr val="0DFD0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0" name="Rectangle 106"/>
            <p:cNvSpPr>
              <a:spLocks noChangeArrowheads="1"/>
            </p:cNvSpPr>
            <p:nvPr/>
          </p:nvSpPr>
          <p:spPr bwMode="auto">
            <a:xfrm>
              <a:off x="2609" y="2028"/>
              <a:ext cx="174" cy="6"/>
            </a:xfrm>
            <a:prstGeom prst="rect">
              <a:avLst/>
            </a:prstGeom>
            <a:solidFill>
              <a:srgbClr val="DBE0D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1" name="Rectangle 107"/>
            <p:cNvSpPr>
              <a:spLocks noChangeArrowheads="1"/>
            </p:cNvSpPr>
            <p:nvPr/>
          </p:nvSpPr>
          <p:spPr bwMode="auto">
            <a:xfrm>
              <a:off x="2609" y="2034"/>
              <a:ext cx="174" cy="8"/>
            </a:xfrm>
            <a:prstGeom prst="rect">
              <a:avLst/>
            </a:prstGeom>
            <a:solidFill>
              <a:srgbClr val="C9E2C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2" name="Rectangle 108"/>
            <p:cNvSpPr>
              <a:spLocks noChangeArrowheads="1"/>
            </p:cNvSpPr>
            <p:nvPr/>
          </p:nvSpPr>
          <p:spPr bwMode="auto">
            <a:xfrm>
              <a:off x="2609" y="2042"/>
              <a:ext cx="174" cy="8"/>
            </a:xfrm>
            <a:prstGeom prst="rect">
              <a:avLst/>
            </a:prstGeom>
            <a:solidFill>
              <a:srgbClr val="B8E5B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3" name="Rectangle 109"/>
            <p:cNvSpPr>
              <a:spLocks noChangeArrowheads="1"/>
            </p:cNvSpPr>
            <p:nvPr/>
          </p:nvSpPr>
          <p:spPr bwMode="auto">
            <a:xfrm>
              <a:off x="2609" y="2050"/>
              <a:ext cx="174" cy="7"/>
            </a:xfrm>
            <a:prstGeom prst="rect">
              <a:avLst/>
            </a:prstGeom>
            <a:solidFill>
              <a:srgbClr val="A7E7A7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4" name="Rectangle 110"/>
            <p:cNvSpPr>
              <a:spLocks noChangeArrowheads="1"/>
            </p:cNvSpPr>
            <p:nvPr/>
          </p:nvSpPr>
          <p:spPr bwMode="auto">
            <a:xfrm>
              <a:off x="2609" y="2057"/>
              <a:ext cx="174" cy="7"/>
            </a:xfrm>
            <a:prstGeom prst="rect">
              <a:avLst/>
            </a:prstGeom>
            <a:solidFill>
              <a:srgbClr val="95EA9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5" name="Rectangle 111"/>
            <p:cNvSpPr>
              <a:spLocks noChangeArrowheads="1"/>
            </p:cNvSpPr>
            <p:nvPr/>
          </p:nvSpPr>
          <p:spPr bwMode="auto">
            <a:xfrm>
              <a:off x="2609" y="2064"/>
              <a:ext cx="174" cy="7"/>
            </a:xfrm>
            <a:prstGeom prst="rect">
              <a:avLst/>
            </a:prstGeom>
            <a:solidFill>
              <a:srgbClr val="84EC8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6" name="Rectangle 112"/>
            <p:cNvSpPr>
              <a:spLocks noChangeArrowheads="1"/>
            </p:cNvSpPr>
            <p:nvPr/>
          </p:nvSpPr>
          <p:spPr bwMode="auto">
            <a:xfrm>
              <a:off x="2609" y="2071"/>
              <a:ext cx="174" cy="7"/>
            </a:xfrm>
            <a:prstGeom prst="rect">
              <a:avLst/>
            </a:prstGeom>
            <a:solidFill>
              <a:srgbClr val="73EE7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7" name="Rectangle 113"/>
            <p:cNvSpPr>
              <a:spLocks noChangeArrowheads="1"/>
            </p:cNvSpPr>
            <p:nvPr/>
          </p:nvSpPr>
          <p:spPr bwMode="auto">
            <a:xfrm>
              <a:off x="2609" y="2078"/>
              <a:ext cx="174" cy="8"/>
            </a:xfrm>
            <a:prstGeom prst="rect">
              <a:avLst/>
            </a:prstGeom>
            <a:solidFill>
              <a:srgbClr val="62F162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8" name="Rectangle 114"/>
            <p:cNvSpPr>
              <a:spLocks noChangeArrowheads="1"/>
            </p:cNvSpPr>
            <p:nvPr/>
          </p:nvSpPr>
          <p:spPr bwMode="auto">
            <a:xfrm>
              <a:off x="2609" y="2086"/>
              <a:ext cx="174" cy="7"/>
            </a:xfrm>
            <a:prstGeom prst="rect">
              <a:avLst/>
            </a:prstGeom>
            <a:solidFill>
              <a:srgbClr val="51F35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39" name="Rectangle 115"/>
            <p:cNvSpPr>
              <a:spLocks noChangeArrowheads="1"/>
            </p:cNvSpPr>
            <p:nvPr/>
          </p:nvSpPr>
          <p:spPr bwMode="auto">
            <a:xfrm>
              <a:off x="2609" y="2093"/>
              <a:ext cx="174" cy="7"/>
            </a:xfrm>
            <a:prstGeom prst="rect">
              <a:avLst/>
            </a:prstGeom>
            <a:solidFill>
              <a:srgbClr val="3FF63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40" name="Rectangle 116"/>
            <p:cNvSpPr>
              <a:spLocks noChangeArrowheads="1"/>
            </p:cNvSpPr>
            <p:nvPr/>
          </p:nvSpPr>
          <p:spPr bwMode="auto">
            <a:xfrm>
              <a:off x="2609" y="2100"/>
              <a:ext cx="174" cy="7"/>
            </a:xfrm>
            <a:prstGeom prst="rect">
              <a:avLst/>
            </a:prstGeom>
            <a:solidFill>
              <a:srgbClr val="2EF82E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41" name="Rectangle 117"/>
            <p:cNvSpPr>
              <a:spLocks noChangeArrowheads="1"/>
            </p:cNvSpPr>
            <p:nvPr/>
          </p:nvSpPr>
          <p:spPr bwMode="auto">
            <a:xfrm>
              <a:off x="2609" y="2107"/>
              <a:ext cx="174" cy="9"/>
            </a:xfrm>
            <a:prstGeom prst="rect">
              <a:avLst/>
            </a:prstGeom>
            <a:solidFill>
              <a:srgbClr val="1DFB1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42" name="Freeform 118"/>
            <p:cNvSpPr>
              <a:spLocks/>
            </p:cNvSpPr>
            <p:nvPr/>
          </p:nvSpPr>
          <p:spPr bwMode="auto">
            <a:xfrm>
              <a:off x="2620" y="2032"/>
              <a:ext cx="156" cy="81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73" y="61"/>
                </a:cxn>
                <a:cxn ang="0">
                  <a:pos x="112" y="40"/>
                </a:cxn>
                <a:cxn ang="0">
                  <a:pos x="39" y="0"/>
                </a:cxn>
                <a:cxn ang="0">
                  <a:pos x="0" y="22"/>
                </a:cxn>
              </a:cxnLst>
              <a:rect l="0" t="0" r="r" b="b"/>
              <a:pathLst>
                <a:path w="112" h="61">
                  <a:moveTo>
                    <a:pt x="0" y="22"/>
                  </a:moveTo>
                  <a:lnTo>
                    <a:pt x="73" y="61"/>
                  </a:lnTo>
                  <a:lnTo>
                    <a:pt x="112" y="40"/>
                  </a:lnTo>
                  <a:lnTo>
                    <a:pt x="39" y="0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43" name="Picture 119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2634" y="1968"/>
              <a:ext cx="132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44" name="Picture 120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34" y="1968"/>
              <a:ext cx="132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45" name="Freeform 121"/>
            <p:cNvSpPr>
              <a:spLocks/>
            </p:cNvSpPr>
            <p:nvPr/>
          </p:nvSpPr>
          <p:spPr bwMode="auto">
            <a:xfrm>
              <a:off x="2644" y="1975"/>
              <a:ext cx="108" cy="122"/>
            </a:xfrm>
            <a:custGeom>
              <a:avLst/>
              <a:gdLst/>
              <a:ahLst/>
              <a:cxnLst>
                <a:cxn ang="0">
                  <a:pos x="209" y="248"/>
                </a:cxn>
                <a:cxn ang="0">
                  <a:pos x="143" y="252"/>
                </a:cxn>
                <a:cxn ang="0">
                  <a:pos x="141" y="250"/>
                </a:cxn>
                <a:cxn ang="0">
                  <a:pos x="141" y="140"/>
                </a:cxn>
                <a:cxn ang="0">
                  <a:pos x="94" y="86"/>
                </a:cxn>
                <a:cxn ang="0">
                  <a:pos x="60" y="96"/>
                </a:cxn>
                <a:cxn ang="0">
                  <a:pos x="70" y="90"/>
                </a:cxn>
                <a:cxn ang="0">
                  <a:pos x="69" y="186"/>
                </a:cxn>
                <a:cxn ang="0">
                  <a:pos x="5" y="190"/>
                </a:cxn>
                <a:cxn ang="0">
                  <a:pos x="0" y="185"/>
                </a:cxn>
                <a:cxn ang="0">
                  <a:pos x="0" y="185"/>
                </a:cxn>
                <a:cxn ang="0">
                  <a:pos x="0" y="88"/>
                </a:cxn>
                <a:cxn ang="0">
                  <a:pos x="37" y="30"/>
                </a:cxn>
                <a:cxn ang="0">
                  <a:pos x="196" y="79"/>
                </a:cxn>
                <a:cxn ang="0">
                  <a:pos x="209" y="133"/>
                </a:cxn>
                <a:cxn ang="0">
                  <a:pos x="209" y="133"/>
                </a:cxn>
                <a:cxn ang="0">
                  <a:pos x="209" y="169"/>
                </a:cxn>
                <a:cxn ang="0">
                  <a:pos x="209" y="248"/>
                </a:cxn>
              </a:cxnLst>
              <a:rect l="0" t="0" r="r" b="b"/>
              <a:pathLst>
                <a:path w="209" h="269">
                  <a:moveTo>
                    <a:pt x="209" y="248"/>
                  </a:moveTo>
                  <a:cubicBezTo>
                    <a:pt x="192" y="267"/>
                    <a:pt x="163" y="269"/>
                    <a:pt x="143" y="252"/>
                  </a:cubicBezTo>
                  <a:cubicBezTo>
                    <a:pt x="142" y="251"/>
                    <a:pt x="141" y="251"/>
                    <a:pt x="141" y="250"/>
                  </a:cubicBezTo>
                  <a:cubicBezTo>
                    <a:pt x="141" y="213"/>
                    <a:pt x="141" y="177"/>
                    <a:pt x="141" y="140"/>
                  </a:cubicBezTo>
                  <a:cubicBezTo>
                    <a:pt x="143" y="112"/>
                    <a:pt x="122" y="88"/>
                    <a:pt x="94" y="86"/>
                  </a:cubicBezTo>
                  <a:cubicBezTo>
                    <a:pt x="82" y="85"/>
                    <a:pt x="70" y="89"/>
                    <a:pt x="60" y="96"/>
                  </a:cubicBezTo>
                  <a:cubicBezTo>
                    <a:pt x="63" y="93"/>
                    <a:pt x="66" y="91"/>
                    <a:pt x="70" y="90"/>
                  </a:cubicBezTo>
                  <a:lnTo>
                    <a:pt x="69" y="186"/>
                  </a:lnTo>
                  <a:cubicBezTo>
                    <a:pt x="53" y="205"/>
                    <a:pt x="24" y="206"/>
                    <a:pt x="5" y="190"/>
                  </a:cubicBezTo>
                  <a:cubicBezTo>
                    <a:pt x="3" y="188"/>
                    <a:pt x="2" y="187"/>
                    <a:pt x="0" y="185"/>
                  </a:cubicBezTo>
                  <a:lnTo>
                    <a:pt x="0" y="185"/>
                  </a:lnTo>
                  <a:lnTo>
                    <a:pt x="0" y="88"/>
                  </a:lnTo>
                  <a:cubicBezTo>
                    <a:pt x="3" y="64"/>
                    <a:pt x="17" y="43"/>
                    <a:pt x="37" y="30"/>
                  </a:cubicBezTo>
                  <a:cubicBezTo>
                    <a:pt x="95" y="0"/>
                    <a:pt x="166" y="22"/>
                    <a:pt x="196" y="79"/>
                  </a:cubicBezTo>
                  <a:cubicBezTo>
                    <a:pt x="205" y="95"/>
                    <a:pt x="209" y="114"/>
                    <a:pt x="209" y="133"/>
                  </a:cubicBezTo>
                  <a:lnTo>
                    <a:pt x="209" y="133"/>
                  </a:lnTo>
                  <a:lnTo>
                    <a:pt x="209" y="169"/>
                  </a:lnTo>
                  <a:lnTo>
                    <a:pt x="209" y="248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46" name="Picture 122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9" y="2050"/>
              <a:ext cx="12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47" name="Picture 12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2609" y="2050"/>
              <a:ext cx="12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48" name="Freeform 124"/>
            <p:cNvSpPr>
              <a:spLocks/>
            </p:cNvSpPr>
            <p:nvPr/>
          </p:nvSpPr>
          <p:spPr bwMode="auto">
            <a:xfrm>
              <a:off x="2620" y="2061"/>
              <a:ext cx="101" cy="146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73" y="110"/>
                </a:cxn>
                <a:cxn ang="0">
                  <a:pos x="73" y="39"/>
                </a:cxn>
                <a:cxn ang="0">
                  <a:pos x="0" y="0"/>
                </a:cxn>
                <a:cxn ang="0">
                  <a:pos x="0" y="70"/>
                </a:cxn>
              </a:cxnLst>
              <a:rect l="0" t="0" r="r" b="b"/>
              <a:pathLst>
                <a:path w="73" h="110">
                  <a:moveTo>
                    <a:pt x="0" y="70"/>
                  </a:moveTo>
                  <a:lnTo>
                    <a:pt x="73" y="110"/>
                  </a:lnTo>
                  <a:lnTo>
                    <a:pt x="73" y="39"/>
                  </a:lnTo>
                  <a:lnTo>
                    <a:pt x="0" y="0"/>
                  </a:lnTo>
                  <a:lnTo>
                    <a:pt x="0" y="7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49" name="Freeform 125"/>
            <p:cNvSpPr>
              <a:spLocks/>
            </p:cNvSpPr>
            <p:nvPr/>
          </p:nvSpPr>
          <p:spPr bwMode="auto">
            <a:xfrm>
              <a:off x="2620" y="1982"/>
              <a:ext cx="156" cy="225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378"/>
                </a:cxn>
                <a:cxn ang="0">
                  <a:pos x="196" y="491"/>
                </a:cxn>
                <a:cxn ang="0">
                  <a:pos x="302" y="430"/>
                </a:cxn>
                <a:cxn ang="0">
                  <a:pos x="302" y="226"/>
                </a:cxn>
                <a:cxn ang="0">
                  <a:pos x="255" y="199"/>
                </a:cxn>
                <a:cxn ang="0">
                  <a:pos x="255" y="117"/>
                </a:cxn>
                <a:cxn ang="0">
                  <a:pos x="133" y="2"/>
                </a:cxn>
                <a:cxn ang="0">
                  <a:pos x="83" y="14"/>
                </a:cxn>
                <a:cxn ang="0">
                  <a:pos x="83" y="14"/>
                </a:cxn>
                <a:cxn ang="0">
                  <a:pos x="46" y="72"/>
                </a:cxn>
                <a:cxn ang="0">
                  <a:pos x="46" y="72"/>
                </a:cxn>
                <a:cxn ang="0">
                  <a:pos x="46" y="147"/>
                </a:cxn>
                <a:cxn ang="0">
                  <a:pos x="0" y="174"/>
                </a:cxn>
              </a:cxnLst>
              <a:rect l="0" t="0" r="r" b="b"/>
              <a:pathLst>
                <a:path w="302" h="491">
                  <a:moveTo>
                    <a:pt x="0" y="174"/>
                  </a:moveTo>
                  <a:lnTo>
                    <a:pt x="0" y="378"/>
                  </a:lnTo>
                  <a:lnTo>
                    <a:pt x="196" y="491"/>
                  </a:lnTo>
                  <a:lnTo>
                    <a:pt x="302" y="430"/>
                  </a:lnTo>
                  <a:lnTo>
                    <a:pt x="302" y="226"/>
                  </a:lnTo>
                  <a:lnTo>
                    <a:pt x="255" y="199"/>
                  </a:lnTo>
                  <a:lnTo>
                    <a:pt x="255" y="117"/>
                  </a:lnTo>
                  <a:cubicBezTo>
                    <a:pt x="254" y="52"/>
                    <a:pt x="199" y="0"/>
                    <a:pt x="133" y="2"/>
                  </a:cubicBezTo>
                  <a:cubicBezTo>
                    <a:pt x="115" y="2"/>
                    <a:pt x="99" y="6"/>
                    <a:pt x="83" y="14"/>
                  </a:cubicBezTo>
                  <a:lnTo>
                    <a:pt x="83" y="14"/>
                  </a:lnTo>
                  <a:cubicBezTo>
                    <a:pt x="63" y="27"/>
                    <a:pt x="49" y="48"/>
                    <a:pt x="46" y="72"/>
                  </a:cubicBezTo>
                  <a:lnTo>
                    <a:pt x="46" y="72"/>
                  </a:lnTo>
                  <a:lnTo>
                    <a:pt x="46" y="147"/>
                  </a:lnTo>
                  <a:lnTo>
                    <a:pt x="0" y="174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50" name="Picture 126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634" y="2078"/>
              <a:ext cx="73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51" name="Picture 127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634" y="2078"/>
              <a:ext cx="73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52" name="Freeform 128"/>
            <p:cNvSpPr>
              <a:spLocks/>
            </p:cNvSpPr>
            <p:nvPr/>
          </p:nvSpPr>
          <p:spPr bwMode="auto">
            <a:xfrm>
              <a:off x="2652" y="2093"/>
              <a:ext cx="35" cy="51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9" y="1"/>
                </a:cxn>
                <a:cxn ang="0">
                  <a:pos x="23" y="17"/>
                </a:cxn>
                <a:cxn ang="0">
                  <a:pos x="16" y="37"/>
                </a:cxn>
                <a:cxn ang="0">
                  <a:pos x="2" y="21"/>
                </a:cxn>
              </a:cxnLst>
              <a:rect l="0" t="0" r="r" b="b"/>
              <a:pathLst>
                <a:path w="25" h="38">
                  <a:moveTo>
                    <a:pt x="2" y="21"/>
                  </a:moveTo>
                  <a:cubicBezTo>
                    <a:pt x="0" y="11"/>
                    <a:pt x="3" y="2"/>
                    <a:pt x="9" y="1"/>
                  </a:cubicBezTo>
                  <a:cubicBezTo>
                    <a:pt x="15" y="0"/>
                    <a:pt x="21" y="7"/>
                    <a:pt x="23" y="17"/>
                  </a:cubicBezTo>
                  <a:cubicBezTo>
                    <a:pt x="25" y="27"/>
                    <a:pt x="22" y="36"/>
                    <a:pt x="16" y="37"/>
                  </a:cubicBezTo>
                  <a:cubicBezTo>
                    <a:pt x="10" y="38"/>
                    <a:pt x="4" y="31"/>
                    <a:pt x="2" y="2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53" name="Picture 129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651" y="2093"/>
              <a:ext cx="25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54" name="Picture 130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2651" y="2093"/>
              <a:ext cx="25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55" name="Freeform 131"/>
            <p:cNvSpPr>
              <a:spLocks/>
            </p:cNvSpPr>
            <p:nvPr/>
          </p:nvSpPr>
          <p:spPr bwMode="auto">
            <a:xfrm>
              <a:off x="2664" y="2107"/>
              <a:ext cx="7" cy="26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5" y="20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18"/>
                </a:cxn>
              </a:cxnLst>
              <a:rect l="0" t="0" r="r" b="b"/>
              <a:pathLst>
                <a:path w="5" h="20">
                  <a:moveTo>
                    <a:pt x="0" y="18"/>
                  </a:moveTo>
                  <a:lnTo>
                    <a:pt x="5" y="20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56" name="Freeform 132"/>
            <p:cNvSpPr>
              <a:spLocks/>
            </p:cNvSpPr>
            <p:nvPr/>
          </p:nvSpPr>
          <p:spPr bwMode="auto">
            <a:xfrm>
              <a:off x="2680" y="2013"/>
              <a:ext cx="38" cy="42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2" y="90"/>
                </a:cxn>
                <a:cxn ang="0">
                  <a:pos x="72" y="54"/>
                </a:cxn>
                <a:cxn ang="0">
                  <a:pos x="24" y="0"/>
                </a:cxn>
                <a:cxn ang="0">
                  <a:pos x="1" y="4"/>
                </a:cxn>
                <a:cxn ang="0">
                  <a:pos x="0" y="48"/>
                </a:cxn>
              </a:cxnLst>
              <a:rect l="0" t="0" r="r" b="b"/>
              <a:pathLst>
                <a:path w="74" h="90">
                  <a:moveTo>
                    <a:pt x="0" y="48"/>
                  </a:moveTo>
                  <a:lnTo>
                    <a:pt x="72" y="90"/>
                  </a:lnTo>
                  <a:lnTo>
                    <a:pt x="72" y="54"/>
                  </a:lnTo>
                  <a:cubicBezTo>
                    <a:pt x="74" y="26"/>
                    <a:pt x="52" y="2"/>
                    <a:pt x="24" y="0"/>
                  </a:cubicBezTo>
                  <a:cubicBezTo>
                    <a:pt x="16" y="0"/>
                    <a:pt x="8" y="1"/>
                    <a:pt x="1" y="4"/>
                  </a:cubicBezTo>
                  <a:lnTo>
                    <a:pt x="0" y="48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557" name="Rectangle 133"/>
          <p:cNvSpPr>
            <a:spLocks noChangeArrowheads="1"/>
          </p:cNvSpPr>
          <p:nvPr/>
        </p:nvSpPr>
        <p:spPr bwMode="auto">
          <a:xfrm>
            <a:off x="3009900" y="4441825"/>
            <a:ext cx="5492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Arial" pitchFamily="-109" charset="0"/>
              </a:rPr>
              <a:t>PRIVATE</a:t>
            </a:r>
            <a:endParaRPr lang="en-US" sz="2800">
              <a:solidFill>
                <a:schemeClr val="bg1"/>
              </a:solidFill>
              <a:latin typeface="Arial" pitchFamily="-109" charset="0"/>
            </a:endParaRPr>
          </a:p>
        </p:txBody>
      </p:sp>
      <p:cxnSp>
        <p:nvCxnSpPr>
          <p:cNvPr id="1127558" name="AutoShape 134"/>
          <p:cNvCxnSpPr>
            <a:cxnSpLocks noChangeShapeType="1"/>
            <a:endCxn id="1127523" idx="4"/>
          </p:cNvCxnSpPr>
          <p:nvPr/>
        </p:nvCxnSpPr>
        <p:spPr bwMode="auto">
          <a:xfrm rot="5400000">
            <a:off x="4683125" y="3527426"/>
            <a:ext cx="1587" cy="2747962"/>
          </a:xfrm>
          <a:prstGeom prst="bentConnector3">
            <a:avLst>
              <a:gd name="adj1" fmla="val 111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ffectLst/>
        </p:spPr>
      </p:cxnSp>
      <p:sp>
        <p:nvSpPr>
          <p:cNvPr id="1127559" name="Rectangle 135"/>
          <p:cNvSpPr>
            <a:spLocks noChangeArrowheads="1"/>
          </p:cNvSpPr>
          <p:nvPr/>
        </p:nvSpPr>
        <p:spPr bwMode="auto">
          <a:xfrm>
            <a:off x="4251325" y="4918075"/>
            <a:ext cx="6461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0">
                <a:solidFill>
                  <a:srgbClr val="000000"/>
                </a:solidFill>
                <a:latin typeface="Arial" pitchFamily="-109" charset="0"/>
              </a:rPr>
              <a:t>Downgrade</a:t>
            </a:r>
            <a:endParaRPr lang="en-US" sz="2800" b="0">
              <a:latin typeface="Arial" pitchFamily="-109" charset="0"/>
            </a:endParaRPr>
          </a:p>
        </p:txBody>
      </p:sp>
      <p:cxnSp>
        <p:nvCxnSpPr>
          <p:cNvPr id="1127560" name="AutoShape 136"/>
          <p:cNvCxnSpPr>
            <a:cxnSpLocks noChangeShapeType="1"/>
            <a:stCxn id="1127433" idx="2"/>
            <a:endCxn id="1127523" idx="2"/>
          </p:cNvCxnSpPr>
          <p:nvPr/>
        </p:nvCxnSpPr>
        <p:spPr bwMode="auto">
          <a:xfrm rot="10800000" flipH="1" flipV="1">
            <a:off x="2887663" y="2520950"/>
            <a:ext cx="1587" cy="1998663"/>
          </a:xfrm>
          <a:prstGeom prst="bent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miter lim="800000"/>
            <a:headEnd type="arrow" w="med" len="lg"/>
            <a:tailEnd/>
          </a:ln>
          <a:effectLst/>
        </p:spPr>
      </p:cxnSp>
      <p:pic>
        <p:nvPicPr>
          <p:cNvPr id="1127561" name="Picture 13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981200" y="1219200"/>
            <a:ext cx="127000" cy="19526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27562" name="AutoShape 138"/>
          <p:cNvCxnSpPr>
            <a:cxnSpLocks noChangeShapeType="1"/>
            <a:stCxn id="1127433" idx="4"/>
            <a:endCxn id="1127523" idx="0"/>
          </p:cNvCxnSpPr>
          <p:nvPr/>
        </p:nvCxnSpPr>
        <p:spPr bwMode="auto">
          <a:xfrm rot="5400000">
            <a:off x="2693988" y="3519488"/>
            <a:ext cx="12319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lg"/>
          </a:ln>
          <a:effectLst/>
        </p:spPr>
      </p:cxnSp>
      <p:sp>
        <p:nvSpPr>
          <p:cNvPr id="1127563" name="Rectangle 139"/>
          <p:cNvSpPr>
            <a:spLocks noChangeArrowheads="1"/>
          </p:cNvSpPr>
          <p:nvPr/>
        </p:nvSpPr>
        <p:spPr bwMode="auto">
          <a:xfrm>
            <a:off x="2600325" y="3105150"/>
            <a:ext cx="3587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0">
                <a:solidFill>
                  <a:srgbClr val="000000"/>
                </a:solidFill>
                <a:latin typeface="Arial" pitchFamily="-109" charset="0"/>
              </a:rPr>
              <a:t>Reject</a:t>
            </a:r>
            <a:endParaRPr lang="en-US" sz="2800" b="0">
              <a:latin typeface="Arial" pitchFamily="-109" charset="0"/>
            </a:endParaRPr>
          </a:p>
        </p:txBody>
      </p:sp>
      <p:sp>
        <p:nvSpPr>
          <p:cNvPr id="1127564" name="Rectangle 140"/>
          <p:cNvSpPr>
            <a:spLocks noChangeArrowheads="1"/>
          </p:cNvSpPr>
          <p:nvPr/>
        </p:nvSpPr>
        <p:spPr bwMode="auto">
          <a:xfrm>
            <a:off x="3371850" y="3076575"/>
            <a:ext cx="7302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Arial" pitchFamily="-109" charset="0"/>
              </a:rPr>
              <a:t>KeepPrivate</a:t>
            </a:r>
            <a:endParaRPr lang="en-US" sz="2800">
              <a:latin typeface="Arial" pitchFamily="-109" charset="0"/>
            </a:endParaRPr>
          </a:p>
        </p:txBody>
      </p:sp>
      <p:grpSp>
        <p:nvGrpSpPr>
          <p:cNvPr id="5" name="Group 141"/>
          <p:cNvGrpSpPr>
            <a:grpSpLocks/>
          </p:cNvGrpSpPr>
          <p:nvPr/>
        </p:nvGrpSpPr>
        <p:grpSpPr bwMode="auto">
          <a:xfrm>
            <a:off x="5776913" y="3656013"/>
            <a:ext cx="238125" cy="342900"/>
            <a:chOff x="1169" y="2795"/>
            <a:chExt cx="150" cy="216"/>
          </a:xfrm>
        </p:grpSpPr>
        <p:pic>
          <p:nvPicPr>
            <p:cNvPr id="1127566" name="Picture 142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1253" y="2883"/>
              <a:ext cx="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67" name="Picture 143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1253" y="2883"/>
              <a:ext cx="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68" name="Freeform 144"/>
            <p:cNvSpPr>
              <a:spLocks/>
            </p:cNvSpPr>
            <p:nvPr/>
          </p:nvSpPr>
          <p:spPr bwMode="auto">
            <a:xfrm>
              <a:off x="1264" y="2894"/>
              <a:ext cx="46" cy="10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108"/>
                </a:cxn>
                <a:cxn ang="0">
                  <a:pos x="46" y="83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46" h="108">
                  <a:moveTo>
                    <a:pt x="0" y="25"/>
                  </a:moveTo>
                  <a:lnTo>
                    <a:pt x="0" y="108"/>
                  </a:lnTo>
                  <a:lnTo>
                    <a:pt x="46" y="83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69" name="Rectangle 145"/>
            <p:cNvSpPr>
              <a:spLocks noChangeArrowheads="1"/>
            </p:cNvSpPr>
            <p:nvPr/>
          </p:nvSpPr>
          <p:spPr bwMode="auto">
            <a:xfrm>
              <a:off x="1169" y="2839"/>
              <a:ext cx="150" cy="6"/>
            </a:xfrm>
            <a:prstGeom prst="rect">
              <a:avLst/>
            </a:prstGeom>
            <a:solidFill>
              <a:srgbClr val="FE080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0" name="Rectangle 146"/>
            <p:cNvSpPr>
              <a:spLocks noChangeArrowheads="1"/>
            </p:cNvSpPr>
            <p:nvPr/>
          </p:nvSpPr>
          <p:spPr bwMode="auto">
            <a:xfrm>
              <a:off x="1169" y="2845"/>
              <a:ext cx="150" cy="5"/>
            </a:xfrm>
            <a:prstGeom prst="rect">
              <a:avLst/>
            </a:prstGeom>
            <a:solidFill>
              <a:srgbClr val="E0D8D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1" name="Rectangle 147"/>
            <p:cNvSpPr>
              <a:spLocks noChangeArrowheads="1"/>
            </p:cNvSpPr>
            <p:nvPr/>
          </p:nvSpPr>
          <p:spPr bwMode="auto">
            <a:xfrm>
              <a:off x="1169" y="2850"/>
              <a:ext cx="150" cy="6"/>
            </a:xfrm>
            <a:prstGeom prst="rect">
              <a:avLst/>
            </a:prstGeom>
            <a:solidFill>
              <a:srgbClr val="E2C9C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2" name="Rectangle 148"/>
            <p:cNvSpPr>
              <a:spLocks noChangeArrowheads="1"/>
            </p:cNvSpPr>
            <p:nvPr/>
          </p:nvSpPr>
          <p:spPr bwMode="auto">
            <a:xfrm>
              <a:off x="1169" y="2856"/>
              <a:ext cx="150" cy="5"/>
            </a:xfrm>
            <a:prstGeom prst="rect">
              <a:avLst/>
            </a:prstGeom>
            <a:solidFill>
              <a:srgbClr val="E4B9B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3" name="Rectangle 149"/>
            <p:cNvSpPr>
              <a:spLocks noChangeArrowheads="1"/>
            </p:cNvSpPr>
            <p:nvPr/>
          </p:nvSpPr>
          <p:spPr bwMode="auto">
            <a:xfrm>
              <a:off x="1169" y="2861"/>
              <a:ext cx="150" cy="6"/>
            </a:xfrm>
            <a:prstGeom prst="rect">
              <a:avLst/>
            </a:prstGeom>
            <a:solidFill>
              <a:srgbClr val="E7AAAA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4" name="Rectangle 150"/>
            <p:cNvSpPr>
              <a:spLocks noChangeArrowheads="1"/>
            </p:cNvSpPr>
            <p:nvPr/>
          </p:nvSpPr>
          <p:spPr bwMode="auto">
            <a:xfrm>
              <a:off x="1169" y="2867"/>
              <a:ext cx="150" cy="5"/>
            </a:xfrm>
            <a:prstGeom prst="rect">
              <a:avLst/>
            </a:prstGeom>
            <a:solidFill>
              <a:srgbClr val="E99B9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5" name="Rectangle 151"/>
            <p:cNvSpPr>
              <a:spLocks noChangeArrowheads="1"/>
            </p:cNvSpPr>
            <p:nvPr/>
          </p:nvSpPr>
          <p:spPr bwMode="auto">
            <a:xfrm>
              <a:off x="1169" y="2872"/>
              <a:ext cx="150" cy="6"/>
            </a:xfrm>
            <a:prstGeom prst="rect">
              <a:avLst/>
            </a:prstGeom>
            <a:solidFill>
              <a:srgbClr val="EB8C8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6" name="Rectangle 152"/>
            <p:cNvSpPr>
              <a:spLocks noChangeArrowheads="1"/>
            </p:cNvSpPr>
            <p:nvPr/>
          </p:nvSpPr>
          <p:spPr bwMode="auto">
            <a:xfrm>
              <a:off x="1169" y="2878"/>
              <a:ext cx="150" cy="5"/>
            </a:xfrm>
            <a:prstGeom prst="rect">
              <a:avLst/>
            </a:prstGeom>
            <a:solidFill>
              <a:srgbClr val="ED7D7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7" name="Rectangle 153"/>
            <p:cNvSpPr>
              <a:spLocks noChangeArrowheads="1"/>
            </p:cNvSpPr>
            <p:nvPr/>
          </p:nvSpPr>
          <p:spPr bwMode="auto">
            <a:xfrm>
              <a:off x="1169" y="2883"/>
              <a:ext cx="150" cy="6"/>
            </a:xfrm>
            <a:prstGeom prst="rect">
              <a:avLst/>
            </a:prstGeom>
            <a:solidFill>
              <a:srgbClr val="EF6F6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8" name="Rectangle 154"/>
            <p:cNvSpPr>
              <a:spLocks noChangeArrowheads="1"/>
            </p:cNvSpPr>
            <p:nvPr/>
          </p:nvSpPr>
          <p:spPr bwMode="auto">
            <a:xfrm>
              <a:off x="1169" y="2889"/>
              <a:ext cx="150" cy="6"/>
            </a:xfrm>
            <a:prstGeom prst="rect">
              <a:avLst/>
            </a:prstGeom>
            <a:solidFill>
              <a:srgbClr val="F1606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79" name="Rectangle 155"/>
            <p:cNvSpPr>
              <a:spLocks noChangeArrowheads="1"/>
            </p:cNvSpPr>
            <p:nvPr/>
          </p:nvSpPr>
          <p:spPr bwMode="auto">
            <a:xfrm>
              <a:off x="1169" y="2895"/>
              <a:ext cx="150" cy="5"/>
            </a:xfrm>
            <a:prstGeom prst="rect">
              <a:avLst/>
            </a:prstGeom>
            <a:solidFill>
              <a:srgbClr val="F4505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80" name="Rectangle 156"/>
            <p:cNvSpPr>
              <a:spLocks noChangeArrowheads="1"/>
            </p:cNvSpPr>
            <p:nvPr/>
          </p:nvSpPr>
          <p:spPr bwMode="auto">
            <a:xfrm>
              <a:off x="1169" y="2900"/>
              <a:ext cx="150" cy="6"/>
            </a:xfrm>
            <a:prstGeom prst="rect">
              <a:avLst/>
            </a:prstGeom>
            <a:solidFill>
              <a:srgbClr val="F6414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81" name="Rectangle 157"/>
            <p:cNvSpPr>
              <a:spLocks noChangeArrowheads="1"/>
            </p:cNvSpPr>
            <p:nvPr/>
          </p:nvSpPr>
          <p:spPr bwMode="auto">
            <a:xfrm>
              <a:off x="1169" y="2906"/>
              <a:ext cx="150" cy="5"/>
            </a:xfrm>
            <a:prstGeom prst="rect">
              <a:avLst/>
            </a:prstGeom>
            <a:solidFill>
              <a:srgbClr val="F83232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82" name="Rectangle 158"/>
            <p:cNvSpPr>
              <a:spLocks noChangeArrowheads="1"/>
            </p:cNvSpPr>
            <p:nvPr/>
          </p:nvSpPr>
          <p:spPr bwMode="auto">
            <a:xfrm>
              <a:off x="1169" y="2911"/>
              <a:ext cx="150" cy="6"/>
            </a:xfrm>
            <a:prstGeom prst="rect">
              <a:avLst/>
            </a:prstGeom>
            <a:solidFill>
              <a:srgbClr val="FA232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83" name="Rectangle 159"/>
            <p:cNvSpPr>
              <a:spLocks noChangeArrowheads="1"/>
            </p:cNvSpPr>
            <p:nvPr/>
          </p:nvSpPr>
          <p:spPr bwMode="auto">
            <a:xfrm>
              <a:off x="1169" y="2917"/>
              <a:ext cx="150" cy="5"/>
            </a:xfrm>
            <a:prstGeom prst="rect">
              <a:avLst/>
            </a:prstGeom>
            <a:solidFill>
              <a:srgbClr val="FC141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84" name="Freeform 160"/>
            <p:cNvSpPr>
              <a:spLocks/>
            </p:cNvSpPr>
            <p:nvPr/>
          </p:nvSpPr>
          <p:spPr bwMode="auto">
            <a:xfrm>
              <a:off x="1178" y="2848"/>
              <a:ext cx="132" cy="71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6" y="71"/>
                </a:cxn>
                <a:cxn ang="0">
                  <a:pos x="132" y="46"/>
                </a:cxn>
                <a:cxn ang="0">
                  <a:pos x="46" y="0"/>
                </a:cxn>
                <a:cxn ang="0">
                  <a:pos x="0" y="24"/>
                </a:cxn>
              </a:cxnLst>
              <a:rect l="0" t="0" r="r" b="b"/>
              <a:pathLst>
                <a:path w="132" h="71">
                  <a:moveTo>
                    <a:pt x="0" y="24"/>
                  </a:moveTo>
                  <a:lnTo>
                    <a:pt x="86" y="71"/>
                  </a:lnTo>
                  <a:lnTo>
                    <a:pt x="132" y="46"/>
                  </a:lnTo>
                  <a:lnTo>
                    <a:pt x="46" y="0"/>
                  </a:lnTo>
                  <a:lnTo>
                    <a:pt x="0" y="24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85" name="Picture 16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187" y="2795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86" name="Picture 16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" y="2795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87" name="Freeform 163"/>
            <p:cNvSpPr>
              <a:spLocks/>
            </p:cNvSpPr>
            <p:nvPr/>
          </p:nvSpPr>
          <p:spPr bwMode="auto">
            <a:xfrm>
              <a:off x="1198" y="2795"/>
              <a:ext cx="92" cy="110"/>
            </a:xfrm>
            <a:custGeom>
              <a:avLst/>
              <a:gdLst/>
              <a:ahLst/>
              <a:cxnLst>
                <a:cxn ang="0">
                  <a:pos x="246" y="291"/>
                </a:cxn>
                <a:cxn ang="0">
                  <a:pos x="168" y="296"/>
                </a:cxn>
                <a:cxn ang="0">
                  <a:pos x="165" y="293"/>
                </a:cxn>
                <a:cxn ang="0">
                  <a:pos x="166" y="165"/>
                </a:cxn>
                <a:cxn ang="0">
                  <a:pos x="110" y="101"/>
                </a:cxn>
                <a:cxn ang="0">
                  <a:pos x="70" y="112"/>
                </a:cxn>
                <a:cxn ang="0">
                  <a:pos x="82" y="106"/>
                </a:cxn>
                <a:cxn ang="0">
                  <a:pos x="82" y="106"/>
                </a:cxn>
                <a:cxn ang="0">
                  <a:pos x="81" y="218"/>
                </a:cxn>
                <a:cxn ang="0">
                  <a:pos x="6" y="223"/>
                </a:cxn>
                <a:cxn ang="0">
                  <a:pos x="0" y="217"/>
                </a:cxn>
                <a:cxn ang="0">
                  <a:pos x="0" y="217"/>
                </a:cxn>
                <a:cxn ang="0">
                  <a:pos x="0" y="103"/>
                </a:cxn>
                <a:cxn ang="0">
                  <a:pos x="44" y="35"/>
                </a:cxn>
                <a:cxn ang="0">
                  <a:pos x="230" y="92"/>
                </a:cxn>
                <a:cxn ang="0">
                  <a:pos x="245" y="156"/>
                </a:cxn>
                <a:cxn ang="0">
                  <a:pos x="245" y="198"/>
                </a:cxn>
                <a:cxn ang="0">
                  <a:pos x="246" y="291"/>
                </a:cxn>
              </a:cxnLst>
              <a:rect l="0" t="0" r="r" b="b"/>
              <a:pathLst>
                <a:path w="246" h="316">
                  <a:moveTo>
                    <a:pt x="246" y="291"/>
                  </a:moveTo>
                  <a:cubicBezTo>
                    <a:pt x="226" y="313"/>
                    <a:pt x="191" y="316"/>
                    <a:pt x="168" y="296"/>
                  </a:cubicBezTo>
                  <a:cubicBezTo>
                    <a:pt x="167" y="295"/>
                    <a:pt x="166" y="294"/>
                    <a:pt x="165" y="293"/>
                  </a:cubicBezTo>
                  <a:cubicBezTo>
                    <a:pt x="165" y="250"/>
                    <a:pt x="165" y="207"/>
                    <a:pt x="166" y="165"/>
                  </a:cubicBezTo>
                  <a:cubicBezTo>
                    <a:pt x="168" y="132"/>
                    <a:pt x="143" y="103"/>
                    <a:pt x="110" y="101"/>
                  </a:cubicBezTo>
                  <a:cubicBezTo>
                    <a:pt x="96" y="100"/>
                    <a:pt x="82" y="104"/>
                    <a:pt x="70" y="112"/>
                  </a:cubicBezTo>
                  <a:cubicBezTo>
                    <a:pt x="74" y="109"/>
                    <a:pt x="77" y="107"/>
                    <a:pt x="82" y="106"/>
                  </a:cubicBezTo>
                  <a:lnTo>
                    <a:pt x="82" y="106"/>
                  </a:lnTo>
                  <a:lnTo>
                    <a:pt x="81" y="218"/>
                  </a:lnTo>
                  <a:cubicBezTo>
                    <a:pt x="62" y="240"/>
                    <a:pt x="28" y="242"/>
                    <a:pt x="6" y="223"/>
                  </a:cubicBezTo>
                  <a:cubicBezTo>
                    <a:pt x="4" y="221"/>
                    <a:pt x="2" y="219"/>
                    <a:pt x="0" y="217"/>
                  </a:cubicBezTo>
                  <a:lnTo>
                    <a:pt x="0" y="217"/>
                  </a:lnTo>
                  <a:lnTo>
                    <a:pt x="0" y="103"/>
                  </a:lnTo>
                  <a:cubicBezTo>
                    <a:pt x="4" y="75"/>
                    <a:pt x="19" y="50"/>
                    <a:pt x="44" y="35"/>
                  </a:cubicBezTo>
                  <a:cubicBezTo>
                    <a:pt x="111" y="0"/>
                    <a:pt x="194" y="25"/>
                    <a:pt x="230" y="92"/>
                  </a:cubicBezTo>
                  <a:cubicBezTo>
                    <a:pt x="240" y="112"/>
                    <a:pt x="246" y="134"/>
                    <a:pt x="245" y="156"/>
                  </a:cubicBezTo>
                  <a:lnTo>
                    <a:pt x="245" y="198"/>
                  </a:lnTo>
                  <a:lnTo>
                    <a:pt x="246" y="29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88" name="Picture 164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169" y="2867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89" name="Picture 165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169" y="2867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90" name="Freeform 166"/>
            <p:cNvSpPr>
              <a:spLocks/>
            </p:cNvSpPr>
            <p:nvPr/>
          </p:nvSpPr>
          <p:spPr bwMode="auto">
            <a:xfrm>
              <a:off x="1178" y="2872"/>
              <a:ext cx="86" cy="130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86" y="130"/>
                </a:cxn>
                <a:cxn ang="0">
                  <a:pos x="86" y="47"/>
                </a:cxn>
                <a:cxn ang="0">
                  <a:pos x="0" y="0"/>
                </a:cxn>
                <a:cxn ang="0">
                  <a:pos x="0" y="84"/>
                </a:cxn>
              </a:cxnLst>
              <a:rect l="0" t="0" r="r" b="b"/>
              <a:pathLst>
                <a:path w="86" h="130">
                  <a:moveTo>
                    <a:pt x="0" y="84"/>
                  </a:moveTo>
                  <a:lnTo>
                    <a:pt x="86" y="130"/>
                  </a:lnTo>
                  <a:lnTo>
                    <a:pt x="86" y="47"/>
                  </a:lnTo>
                  <a:lnTo>
                    <a:pt x="0" y="0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91" name="Freeform 167"/>
            <p:cNvSpPr>
              <a:spLocks/>
            </p:cNvSpPr>
            <p:nvPr/>
          </p:nvSpPr>
          <p:spPr bwMode="auto">
            <a:xfrm>
              <a:off x="1178" y="2802"/>
              <a:ext cx="132" cy="200"/>
            </a:xfrm>
            <a:custGeom>
              <a:avLst/>
              <a:gdLst/>
              <a:ahLst/>
              <a:cxnLst>
                <a:cxn ang="0">
                  <a:pos x="0" y="203"/>
                </a:cxn>
                <a:cxn ang="0">
                  <a:pos x="0" y="443"/>
                </a:cxn>
                <a:cxn ang="0">
                  <a:pos x="230" y="576"/>
                </a:cxn>
                <a:cxn ang="0">
                  <a:pos x="355" y="504"/>
                </a:cxn>
                <a:cxn ang="0">
                  <a:pos x="355" y="265"/>
                </a:cxn>
                <a:cxn ang="0">
                  <a:pos x="300" y="234"/>
                </a:cxn>
                <a:cxn ang="0">
                  <a:pos x="299" y="137"/>
                </a:cxn>
                <a:cxn ang="0">
                  <a:pos x="156" y="2"/>
                </a:cxn>
                <a:cxn ang="0">
                  <a:pos x="98" y="16"/>
                </a:cxn>
                <a:cxn ang="0">
                  <a:pos x="98" y="16"/>
                </a:cxn>
                <a:cxn ang="0">
                  <a:pos x="54" y="84"/>
                </a:cxn>
                <a:cxn ang="0">
                  <a:pos x="54" y="84"/>
                </a:cxn>
                <a:cxn ang="0">
                  <a:pos x="54" y="172"/>
                </a:cxn>
                <a:cxn ang="0">
                  <a:pos x="0" y="203"/>
                </a:cxn>
              </a:cxnLst>
              <a:rect l="0" t="0" r="r" b="b"/>
              <a:pathLst>
                <a:path w="355" h="576">
                  <a:moveTo>
                    <a:pt x="0" y="203"/>
                  </a:moveTo>
                  <a:lnTo>
                    <a:pt x="0" y="443"/>
                  </a:lnTo>
                  <a:lnTo>
                    <a:pt x="230" y="576"/>
                  </a:lnTo>
                  <a:lnTo>
                    <a:pt x="355" y="504"/>
                  </a:lnTo>
                  <a:lnTo>
                    <a:pt x="355" y="265"/>
                  </a:lnTo>
                  <a:lnTo>
                    <a:pt x="300" y="234"/>
                  </a:lnTo>
                  <a:lnTo>
                    <a:pt x="299" y="137"/>
                  </a:lnTo>
                  <a:cubicBezTo>
                    <a:pt x="298" y="61"/>
                    <a:pt x="233" y="0"/>
                    <a:pt x="156" y="2"/>
                  </a:cubicBezTo>
                  <a:cubicBezTo>
                    <a:pt x="135" y="2"/>
                    <a:pt x="116" y="7"/>
                    <a:pt x="98" y="16"/>
                  </a:cubicBezTo>
                  <a:lnTo>
                    <a:pt x="98" y="16"/>
                  </a:lnTo>
                  <a:cubicBezTo>
                    <a:pt x="73" y="31"/>
                    <a:pt x="58" y="56"/>
                    <a:pt x="54" y="84"/>
                  </a:cubicBezTo>
                  <a:lnTo>
                    <a:pt x="54" y="84"/>
                  </a:lnTo>
                  <a:lnTo>
                    <a:pt x="54" y="172"/>
                  </a:lnTo>
                  <a:lnTo>
                    <a:pt x="0" y="203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92" name="Picture 168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1193" y="2889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93" name="Picture 169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193" y="2889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94" name="Freeform 170"/>
            <p:cNvSpPr>
              <a:spLocks/>
            </p:cNvSpPr>
            <p:nvPr/>
          </p:nvSpPr>
          <p:spPr bwMode="auto">
            <a:xfrm>
              <a:off x="1205" y="2901"/>
              <a:ext cx="30" cy="45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1" y="1"/>
                </a:cxn>
                <a:cxn ang="0">
                  <a:pos x="28" y="21"/>
                </a:cxn>
                <a:cxn ang="0">
                  <a:pos x="19" y="44"/>
                </a:cxn>
                <a:cxn ang="0">
                  <a:pos x="3" y="25"/>
                </a:cxn>
              </a:cxnLst>
              <a:rect l="0" t="0" r="r" b="b"/>
              <a:pathLst>
                <a:path w="30" h="45">
                  <a:moveTo>
                    <a:pt x="3" y="25"/>
                  </a:moveTo>
                  <a:cubicBezTo>
                    <a:pt x="0" y="13"/>
                    <a:pt x="4" y="2"/>
                    <a:pt x="11" y="1"/>
                  </a:cubicBezTo>
                  <a:cubicBezTo>
                    <a:pt x="18" y="0"/>
                    <a:pt x="25" y="8"/>
                    <a:pt x="28" y="21"/>
                  </a:cubicBezTo>
                  <a:cubicBezTo>
                    <a:pt x="30" y="32"/>
                    <a:pt x="26" y="43"/>
                    <a:pt x="19" y="44"/>
                  </a:cubicBezTo>
                  <a:cubicBezTo>
                    <a:pt x="12" y="45"/>
                    <a:pt x="5" y="37"/>
                    <a:pt x="3" y="2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595" name="Picture 171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205" y="2906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96" name="Picture 172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205" y="2906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97" name="Freeform 173"/>
            <p:cNvSpPr>
              <a:spLocks/>
            </p:cNvSpPr>
            <p:nvPr/>
          </p:nvSpPr>
          <p:spPr bwMode="auto">
            <a:xfrm>
              <a:off x="1216" y="2913"/>
              <a:ext cx="6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6" y="24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6" h="24">
                  <a:moveTo>
                    <a:pt x="0" y="21"/>
                  </a:moveTo>
                  <a:lnTo>
                    <a:pt x="6" y="24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98" name="Freeform 174"/>
            <p:cNvSpPr>
              <a:spLocks/>
            </p:cNvSpPr>
            <p:nvPr/>
          </p:nvSpPr>
          <p:spPr bwMode="auto">
            <a:xfrm>
              <a:off x="1228" y="2830"/>
              <a:ext cx="33" cy="37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84" y="105"/>
                </a:cxn>
                <a:cxn ang="0">
                  <a:pos x="85" y="64"/>
                </a:cxn>
                <a:cxn ang="0">
                  <a:pos x="28" y="0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56"/>
                </a:cxn>
              </a:cxnLst>
              <a:rect l="0" t="0" r="r" b="b"/>
              <a:pathLst>
                <a:path w="87" h="105">
                  <a:moveTo>
                    <a:pt x="0" y="56"/>
                  </a:moveTo>
                  <a:lnTo>
                    <a:pt x="84" y="105"/>
                  </a:lnTo>
                  <a:lnTo>
                    <a:pt x="85" y="64"/>
                  </a:lnTo>
                  <a:cubicBezTo>
                    <a:pt x="87" y="31"/>
                    <a:pt x="61" y="2"/>
                    <a:pt x="28" y="0"/>
                  </a:cubicBezTo>
                  <a:cubicBezTo>
                    <a:pt x="19" y="0"/>
                    <a:pt x="9" y="1"/>
                    <a:pt x="1" y="5"/>
                  </a:cubicBezTo>
                  <a:lnTo>
                    <a:pt x="1" y="5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599" name="Text Box 175"/>
          <p:cNvSpPr txBox="1">
            <a:spLocks noChangeArrowheads="1"/>
          </p:cNvSpPr>
          <p:nvPr/>
        </p:nvSpPr>
        <p:spPr bwMode="auto">
          <a:xfrm>
            <a:off x="8220075" y="5508625"/>
            <a:ext cx="69532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b="1" dirty="0">
                <a:latin typeface="Arial" pitchFamily="-109" charset="0"/>
              </a:rPr>
              <a:t>Any Project</a:t>
            </a:r>
          </a:p>
        </p:txBody>
      </p:sp>
      <p:sp>
        <p:nvSpPr>
          <p:cNvPr id="1127600" name="Text Box 176"/>
          <p:cNvSpPr txBox="1">
            <a:spLocks noChangeArrowheads="1"/>
          </p:cNvSpPr>
          <p:nvPr/>
        </p:nvSpPr>
        <p:spPr bwMode="auto">
          <a:xfrm>
            <a:off x="604838" y="5551488"/>
            <a:ext cx="6213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r>
              <a:rPr lang="en-US" sz="800" b="1" dirty="0" err="1">
                <a:latin typeface="Arial" pitchFamily="-109" charset="0"/>
              </a:rPr>
              <a:t>MyProject</a:t>
            </a:r>
            <a:endParaRPr lang="en-US" sz="800" b="1" dirty="0">
              <a:latin typeface="Arial" pitchFamily="-109" charset="0"/>
            </a:endParaRPr>
          </a:p>
        </p:txBody>
      </p:sp>
      <p:sp>
        <p:nvSpPr>
          <p:cNvPr id="1127601" name="Text Box 177"/>
          <p:cNvSpPr txBox="1">
            <a:spLocks noChangeArrowheads="1"/>
          </p:cNvSpPr>
          <p:nvPr/>
        </p:nvSpPr>
        <p:spPr bwMode="auto">
          <a:xfrm>
            <a:off x="609600" y="5754688"/>
            <a:ext cx="121602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r>
              <a:rPr lang="en-US" sz="800" b="1" dirty="0" err="1">
                <a:latin typeface="Arial" pitchFamily="-109" charset="0"/>
              </a:rPr>
              <a:t>MyProject</a:t>
            </a:r>
            <a:r>
              <a:rPr lang="en-US" sz="800" b="1" dirty="0">
                <a:latin typeface="Arial" pitchFamily="-109" charset="0"/>
              </a:rPr>
              <a:t> and </a:t>
            </a:r>
            <a:r>
              <a:rPr lang="en-US" sz="800" b="1" dirty="0" err="1">
                <a:latin typeface="Arial" pitchFamily="-109" charset="0"/>
              </a:rPr>
              <a:t>MyData</a:t>
            </a:r>
            <a:endParaRPr lang="en-US" sz="800" b="1" dirty="0">
              <a:latin typeface="Arial" pitchFamily="-109" charset="0"/>
            </a:endParaRPr>
          </a:p>
        </p:txBody>
      </p:sp>
      <p:pic>
        <p:nvPicPr>
          <p:cNvPr id="1127602" name="Picture 178"/>
          <p:cNvPicPr>
            <a:picLocks noChangeAspect="1" noChangeArrowheads="1"/>
          </p:cNvPicPr>
          <p:nvPr/>
        </p:nvPicPr>
        <p:blipFill>
          <a:blip r:embed="rId44">
            <a:alphaModFix amt="50000"/>
          </a:blip>
          <a:srcRect/>
          <a:stretch>
            <a:fillRect/>
          </a:stretch>
        </p:blipFill>
        <p:spPr bwMode="auto">
          <a:xfrm>
            <a:off x="304800" y="5540375"/>
            <a:ext cx="3111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3" name="Picture 179"/>
          <p:cNvPicPr>
            <a:picLocks noChangeAspect="1" noChangeArrowheads="1"/>
          </p:cNvPicPr>
          <p:nvPr/>
        </p:nvPicPr>
        <p:blipFill>
          <a:blip r:embed="rId44">
            <a:alphaModFix amt="50000"/>
          </a:blip>
          <a:srcRect/>
          <a:stretch>
            <a:fillRect/>
          </a:stretch>
        </p:blipFill>
        <p:spPr bwMode="auto">
          <a:xfrm>
            <a:off x="381000" y="3022600"/>
            <a:ext cx="3111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4" name="Picture 180"/>
          <p:cNvPicPr>
            <a:picLocks noChangeAspect="1" noChangeArrowheads="1"/>
          </p:cNvPicPr>
          <p:nvPr/>
        </p:nvPicPr>
        <p:blipFill>
          <a:blip r:embed="rId44">
            <a:alphaModFix amt="50000"/>
          </a:blip>
          <a:srcRect/>
          <a:stretch>
            <a:fillRect/>
          </a:stretch>
        </p:blipFill>
        <p:spPr bwMode="auto">
          <a:xfrm>
            <a:off x="7113588" y="5527675"/>
            <a:ext cx="3111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5" name="Picture 181"/>
          <p:cNvPicPr>
            <a:picLocks noChangeAspect="1" noChangeArrowheads="1"/>
          </p:cNvPicPr>
          <p:nvPr/>
        </p:nvPicPr>
        <p:blipFill>
          <a:blip r:embed="rId45">
            <a:alphaModFix amt="50000"/>
          </a:blip>
          <a:srcRect/>
          <a:stretch>
            <a:fillRect/>
          </a:stretch>
        </p:blipFill>
        <p:spPr bwMode="auto">
          <a:xfrm>
            <a:off x="1143000" y="3003550"/>
            <a:ext cx="2714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6" name="Picture 182"/>
          <p:cNvPicPr>
            <a:picLocks noChangeAspect="1" noChangeArrowheads="1"/>
          </p:cNvPicPr>
          <p:nvPr/>
        </p:nvPicPr>
        <p:blipFill>
          <a:blip r:embed="rId45">
            <a:alphaModFix amt="50000"/>
          </a:blip>
          <a:srcRect/>
          <a:stretch>
            <a:fillRect/>
          </a:stretch>
        </p:blipFill>
        <p:spPr bwMode="auto">
          <a:xfrm>
            <a:off x="7875588" y="5527675"/>
            <a:ext cx="2714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7" name="Picture 183"/>
          <p:cNvPicPr>
            <a:picLocks noChangeAspect="1" noChangeArrowheads="1"/>
          </p:cNvPicPr>
          <p:nvPr/>
        </p:nvPicPr>
        <p:blipFill>
          <a:blip r:embed="rId46">
            <a:alphaModFix amt="50000"/>
          </a:blip>
          <a:srcRect/>
          <a:stretch>
            <a:fillRect/>
          </a:stretch>
        </p:blipFill>
        <p:spPr bwMode="auto">
          <a:xfrm>
            <a:off x="304800" y="5768975"/>
            <a:ext cx="3016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8" name="Picture 184"/>
          <p:cNvPicPr>
            <a:picLocks noChangeAspect="1" noChangeArrowheads="1"/>
          </p:cNvPicPr>
          <p:nvPr/>
        </p:nvPicPr>
        <p:blipFill>
          <a:blip r:embed="rId46">
            <a:alphaModFix amt="50000"/>
          </a:blip>
          <a:srcRect/>
          <a:stretch>
            <a:fillRect/>
          </a:stretch>
        </p:blipFill>
        <p:spPr bwMode="auto">
          <a:xfrm>
            <a:off x="762000" y="3022600"/>
            <a:ext cx="3016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09" name="Picture 185"/>
          <p:cNvPicPr>
            <a:picLocks noChangeAspect="1" noChangeArrowheads="1"/>
          </p:cNvPicPr>
          <p:nvPr/>
        </p:nvPicPr>
        <p:blipFill>
          <a:blip r:embed="rId46">
            <a:alphaModFix amt="50000"/>
          </a:blip>
          <a:srcRect/>
          <a:stretch>
            <a:fillRect/>
          </a:stretch>
        </p:blipFill>
        <p:spPr bwMode="auto">
          <a:xfrm>
            <a:off x="7494588" y="5527675"/>
            <a:ext cx="3016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610" name="Picture 186"/>
          <p:cNvPicPr>
            <a:picLocks noChangeAspect="1" noChangeArrowheads="1"/>
          </p:cNvPicPr>
          <p:nvPr/>
        </p:nvPicPr>
        <p:blipFill>
          <a:blip r:embed="rId45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981684"/>
            <a:ext cx="271463" cy="219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611" name="Picture 187"/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989368"/>
            <a:ext cx="254000" cy="200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612" name="Picture 188"/>
          <p:cNvPicPr>
            <a:picLocks noChangeAspect="1" noChangeArrowheads="1"/>
          </p:cNvPicPr>
          <p:nvPr/>
        </p:nvPicPr>
        <p:blipFill>
          <a:blip r:embed="rId46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989368"/>
            <a:ext cx="273050" cy="187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616" name="Picture 19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110538" y="2579688"/>
            <a:ext cx="128587" cy="195262"/>
          </a:xfrm>
          <a:prstGeom prst="rect">
            <a:avLst/>
          </a:prstGeom>
          <a:noFill/>
        </p:spPr>
      </p:pic>
      <p:sp>
        <p:nvSpPr>
          <p:cNvPr id="1127617" name="Rectangle 193"/>
          <p:cNvSpPr>
            <a:spLocks noChangeArrowheads="1"/>
          </p:cNvSpPr>
          <p:nvPr/>
        </p:nvSpPr>
        <p:spPr bwMode="auto">
          <a:xfrm>
            <a:off x="4965700" y="5154613"/>
            <a:ext cx="1862138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618" name="Rectangle 194"/>
          <p:cNvSpPr>
            <a:spLocks noChangeArrowheads="1"/>
          </p:cNvSpPr>
          <p:nvPr/>
        </p:nvSpPr>
        <p:spPr bwMode="auto">
          <a:xfrm>
            <a:off x="2298700" y="5154613"/>
            <a:ext cx="2667000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95"/>
          <p:cNvGrpSpPr>
            <a:grpSpLocks/>
          </p:cNvGrpSpPr>
          <p:nvPr/>
        </p:nvGrpSpPr>
        <p:grpSpPr bwMode="auto">
          <a:xfrm>
            <a:off x="2898775" y="6477000"/>
            <a:ext cx="238125" cy="342900"/>
            <a:chOff x="1169" y="2184"/>
            <a:chExt cx="150" cy="216"/>
          </a:xfrm>
        </p:grpSpPr>
        <p:pic>
          <p:nvPicPr>
            <p:cNvPr id="1127620" name="Picture 196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1253" y="2278"/>
              <a:ext cx="60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21" name="Picture 197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1253" y="2278"/>
              <a:ext cx="60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22" name="Freeform 198"/>
            <p:cNvSpPr>
              <a:spLocks/>
            </p:cNvSpPr>
            <p:nvPr/>
          </p:nvSpPr>
          <p:spPr bwMode="auto">
            <a:xfrm>
              <a:off x="1264" y="2284"/>
              <a:ext cx="46" cy="10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108"/>
                </a:cxn>
                <a:cxn ang="0">
                  <a:pos x="46" y="84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46" h="108">
                  <a:moveTo>
                    <a:pt x="0" y="25"/>
                  </a:moveTo>
                  <a:lnTo>
                    <a:pt x="0" y="108"/>
                  </a:lnTo>
                  <a:lnTo>
                    <a:pt x="46" y="84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3" name="Rectangle 199"/>
            <p:cNvSpPr>
              <a:spLocks noChangeArrowheads="1"/>
            </p:cNvSpPr>
            <p:nvPr/>
          </p:nvSpPr>
          <p:spPr bwMode="auto">
            <a:xfrm>
              <a:off x="1169" y="2228"/>
              <a:ext cx="150" cy="6"/>
            </a:xfrm>
            <a:prstGeom prst="rect">
              <a:avLst/>
            </a:prstGeom>
            <a:solidFill>
              <a:srgbClr val="0CFD0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4" name="Rectangle 200"/>
            <p:cNvSpPr>
              <a:spLocks noChangeArrowheads="1"/>
            </p:cNvSpPr>
            <p:nvPr/>
          </p:nvSpPr>
          <p:spPr bwMode="auto">
            <a:xfrm>
              <a:off x="1169" y="2234"/>
              <a:ext cx="150" cy="5"/>
            </a:xfrm>
            <a:prstGeom prst="rect">
              <a:avLst/>
            </a:prstGeom>
            <a:solidFill>
              <a:srgbClr val="DCDFD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5" name="Rectangle 201"/>
            <p:cNvSpPr>
              <a:spLocks noChangeArrowheads="1"/>
            </p:cNvSpPr>
            <p:nvPr/>
          </p:nvSpPr>
          <p:spPr bwMode="auto">
            <a:xfrm>
              <a:off x="1169" y="2239"/>
              <a:ext cx="150" cy="6"/>
            </a:xfrm>
            <a:prstGeom prst="rect">
              <a:avLst/>
            </a:prstGeom>
            <a:solidFill>
              <a:srgbClr val="CDE2C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6" name="Rectangle 202"/>
            <p:cNvSpPr>
              <a:spLocks noChangeArrowheads="1"/>
            </p:cNvSpPr>
            <p:nvPr/>
          </p:nvSpPr>
          <p:spPr bwMode="auto">
            <a:xfrm>
              <a:off x="1169" y="2245"/>
              <a:ext cx="150" cy="5"/>
            </a:xfrm>
            <a:prstGeom prst="rect">
              <a:avLst/>
            </a:prstGeom>
            <a:solidFill>
              <a:srgbClr val="BDE4B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7" name="Rectangle 203"/>
            <p:cNvSpPr>
              <a:spLocks noChangeArrowheads="1"/>
            </p:cNvSpPr>
            <p:nvPr/>
          </p:nvSpPr>
          <p:spPr bwMode="auto">
            <a:xfrm>
              <a:off x="1169" y="2250"/>
              <a:ext cx="150" cy="6"/>
            </a:xfrm>
            <a:prstGeom prst="rect">
              <a:avLst/>
            </a:prstGeom>
            <a:solidFill>
              <a:srgbClr val="AEE6AE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8" name="Rectangle 204"/>
            <p:cNvSpPr>
              <a:spLocks noChangeArrowheads="1"/>
            </p:cNvSpPr>
            <p:nvPr/>
          </p:nvSpPr>
          <p:spPr bwMode="auto">
            <a:xfrm>
              <a:off x="1169" y="2256"/>
              <a:ext cx="150" cy="5"/>
            </a:xfrm>
            <a:prstGeom prst="rect">
              <a:avLst/>
            </a:prstGeom>
            <a:solidFill>
              <a:srgbClr val="9FE89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29" name="Rectangle 205"/>
            <p:cNvSpPr>
              <a:spLocks noChangeArrowheads="1"/>
            </p:cNvSpPr>
            <p:nvPr/>
          </p:nvSpPr>
          <p:spPr bwMode="auto">
            <a:xfrm>
              <a:off x="1169" y="2261"/>
              <a:ext cx="150" cy="6"/>
            </a:xfrm>
            <a:prstGeom prst="rect">
              <a:avLst/>
            </a:prstGeom>
            <a:solidFill>
              <a:srgbClr val="90EA9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0" name="Rectangle 206"/>
            <p:cNvSpPr>
              <a:spLocks noChangeArrowheads="1"/>
            </p:cNvSpPr>
            <p:nvPr/>
          </p:nvSpPr>
          <p:spPr bwMode="auto">
            <a:xfrm>
              <a:off x="1169" y="2267"/>
              <a:ext cx="150" cy="5"/>
            </a:xfrm>
            <a:prstGeom prst="rect">
              <a:avLst/>
            </a:prstGeom>
            <a:solidFill>
              <a:srgbClr val="81EC8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1" name="Rectangle 207"/>
            <p:cNvSpPr>
              <a:spLocks noChangeArrowheads="1"/>
            </p:cNvSpPr>
            <p:nvPr/>
          </p:nvSpPr>
          <p:spPr bwMode="auto">
            <a:xfrm>
              <a:off x="1169" y="2272"/>
              <a:ext cx="150" cy="6"/>
            </a:xfrm>
            <a:prstGeom prst="rect">
              <a:avLst/>
            </a:prstGeom>
            <a:solidFill>
              <a:srgbClr val="73EF7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2" name="Rectangle 208"/>
            <p:cNvSpPr>
              <a:spLocks noChangeArrowheads="1"/>
            </p:cNvSpPr>
            <p:nvPr/>
          </p:nvSpPr>
          <p:spPr bwMode="auto">
            <a:xfrm>
              <a:off x="1169" y="2278"/>
              <a:ext cx="150" cy="6"/>
            </a:xfrm>
            <a:prstGeom prst="rect">
              <a:avLst/>
            </a:prstGeom>
            <a:solidFill>
              <a:srgbClr val="64F16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3" name="Rectangle 209"/>
            <p:cNvSpPr>
              <a:spLocks noChangeArrowheads="1"/>
            </p:cNvSpPr>
            <p:nvPr/>
          </p:nvSpPr>
          <p:spPr bwMode="auto">
            <a:xfrm>
              <a:off x="1169" y="2284"/>
              <a:ext cx="150" cy="5"/>
            </a:xfrm>
            <a:prstGeom prst="rect">
              <a:avLst/>
            </a:prstGeom>
            <a:solidFill>
              <a:srgbClr val="54F35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4" name="Rectangle 210"/>
            <p:cNvSpPr>
              <a:spLocks noChangeArrowheads="1"/>
            </p:cNvSpPr>
            <p:nvPr/>
          </p:nvSpPr>
          <p:spPr bwMode="auto">
            <a:xfrm>
              <a:off x="1169" y="2289"/>
              <a:ext cx="150" cy="6"/>
            </a:xfrm>
            <a:prstGeom prst="rect">
              <a:avLst/>
            </a:prstGeom>
            <a:solidFill>
              <a:srgbClr val="45F54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5" name="Rectangle 211"/>
            <p:cNvSpPr>
              <a:spLocks noChangeArrowheads="1"/>
            </p:cNvSpPr>
            <p:nvPr/>
          </p:nvSpPr>
          <p:spPr bwMode="auto">
            <a:xfrm>
              <a:off x="1169" y="2295"/>
              <a:ext cx="150" cy="5"/>
            </a:xfrm>
            <a:prstGeom prst="rect">
              <a:avLst/>
            </a:prstGeom>
            <a:solidFill>
              <a:srgbClr val="36F736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6" name="Rectangle 212"/>
            <p:cNvSpPr>
              <a:spLocks noChangeArrowheads="1"/>
            </p:cNvSpPr>
            <p:nvPr/>
          </p:nvSpPr>
          <p:spPr bwMode="auto">
            <a:xfrm>
              <a:off x="1169" y="2300"/>
              <a:ext cx="150" cy="6"/>
            </a:xfrm>
            <a:prstGeom prst="rect">
              <a:avLst/>
            </a:prstGeom>
            <a:solidFill>
              <a:srgbClr val="27F927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7" name="Rectangle 213"/>
            <p:cNvSpPr>
              <a:spLocks noChangeArrowheads="1"/>
            </p:cNvSpPr>
            <p:nvPr/>
          </p:nvSpPr>
          <p:spPr bwMode="auto">
            <a:xfrm>
              <a:off x="1169" y="2306"/>
              <a:ext cx="150" cy="5"/>
            </a:xfrm>
            <a:prstGeom prst="rect">
              <a:avLst/>
            </a:prstGeom>
            <a:solidFill>
              <a:srgbClr val="18FC1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38" name="Freeform 214"/>
            <p:cNvSpPr>
              <a:spLocks/>
            </p:cNvSpPr>
            <p:nvPr/>
          </p:nvSpPr>
          <p:spPr bwMode="auto">
            <a:xfrm>
              <a:off x="1178" y="2238"/>
              <a:ext cx="132" cy="71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86" y="71"/>
                </a:cxn>
                <a:cxn ang="0">
                  <a:pos x="132" y="46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132" h="71">
                  <a:moveTo>
                    <a:pt x="0" y="25"/>
                  </a:moveTo>
                  <a:lnTo>
                    <a:pt x="86" y="71"/>
                  </a:lnTo>
                  <a:lnTo>
                    <a:pt x="132" y="46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39" name="Picture 215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1187" y="2184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40" name="Picture 216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1187" y="2184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41" name="Freeform 217"/>
            <p:cNvSpPr>
              <a:spLocks/>
            </p:cNvSpPr>
            <p:nvPr/>
          </p:nvSpPr>
          <p:spPr bwMode="auto">
            <a:xfrm>
              <a:off x="1198" y="2186"/>
              <a:ext cx="92" cy="109"/>
            </a:xfrm>
            <a:custGeom>
              <a:avLst/>
              <a:gdLst/>
              <a:ahLst/>
              <a:cxnLst>
                <a:cxn ang="0">
                  <a:pos x="246" y="291"/>
                </a:cxn>
                <a:cxn ang="0">
                  <a:pos x="168" y="296"/>
                </a:cxn>
                <a:cxn ang="0">
                  <a:pos x="165" y="293"/>
                </a:cxn>
                <a:cxn ang="0">
                  <a:pos x="166" y="165"/>
                </a:cxn>
                <a:cxn ang="0">
                  <a:pos x="110" y="101"/>
                </a:cxn>
                <a:cxn ang="0">
                  <a:pos x="70" y="113"/>
                </a:cxn>
                <a:cxn ang="0">
                  <a:pos x="82" y="106"/>
                </a:cxn>
                <a:cxn ang="0">
                  <a:pos x="82" y="106"/>
                </a:cxn>
                <a:cxn ang="0">
                  <a:pos x="81" y="219"/>
                </a:cxn>
                <a:cxn ang="0">
                  <a:pos x="6" y="22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104"/>
                </a:cxn>
                <a:cxn ang="0">
                  <a:pos x="44" y="35"/>
                </a:cxn>
                <a:cxn ang="0">
                  <a:pos x="230" y="92"/>
                </a:cxn>
                <a:cxn ang="0">
                  <a:pos x="245" y="157"/>
                </a:cxn>
                <a:cxn ang="0">
                  <a:pos x="245" y="157"/>
                </a:cxn>
                <a:cxn ang="0">
                  <a:pos x="245" y="199"/>
                </a:cxn>
                <a:cxn ang="0">
                  <a:pos x="246" y="291"/>
                </a:cxn>
              </a:cxnLst>
              <a:rect l="0" t="0" r="r" b="b"/>
              <a:pathLst>
                <a:path w="246" h="316">
                  <a:moveTo>
                    <a:pt x="246" y="291"/>
                  </a:moveTo>
                  <a:cubicBezTo>
                    <a:pt x="226" y="314"/>
                    <a:pt x="191" y="316"/>
                    <a:pt x="168" y="296"/>
                  </a:cubicBezTo>
                  <a:cubicBezTo>
                    <a:pt x="167" y="295"/>
                    <a:pt x="166" y="294"/>
                    <a:pt x="165" y="293"/>
                  </a:cubicBezTo>
                  <a:cubicBezTo>
                    <a:pt x="165" y="250"/>
                    <a:pt x="165" y="208"/>
                    <a:pt x="166" y="165"/>
                  </a:cubicBezTo>
                  <a:cubicBezTo>
                    <a:pt x="168" y="132"/>
                    <a:pt x="143" y="104"/>
                    <a:pt x="110" y="101"/>
                  </a:cubicBezTo>
                  <a:cubicBezTo>
                    <a:pt x="96" y="100"/>
                    <a:pt x="82" y="104"/>
                    <a:pt x="70" y="113"/>
                  </a:cubicBezTo>
                  <a:cubicBezTo>
                    <a:pt x="74" y="110"/>
                    <a:pt x="77" y="107"/>
                    <a:pt x="82" y="106"/>
                  </a:cubicBezTo>
                  <a:lnTo>
                    <a:pt x="82" y="106"/>
                  </a:lnTo>
                  <a:lnTo>
                    <a:pt x="81" y="219"/>
                  </a:lnTo>
                  <a:cubicBezTo>
                    <a:pt x="62" y="240"/>
                    <a:pt x="28" y="242"/>
                    <a:pt x="6" y="223"/>
                  </a:cubicBezTo>
                  <a:cubicBezTo>
                    <a:pt x="4" y="221"/>
                    <a:pt x="2" y="220"/>
                    <a:pt x="0" y="218"/>
                  </a:cubicBezTo>
                  <a:lnTo>
                    <a:pt x="0" y="218"/>
                  </a:lnTo>
                  <a:lnTo>
                    <a:pt x="0" y="104"/>
                  </a:lnTo>
                  <a:cubicBezTo>
                    <a:pt x="4" y="75"/>
                    <a:pt x="19" y="50"/>
                    <a:pt x="44" y="35"/>
                  </a:cubicBezTo>
                  <a:cubicBezTo>
                    <a:pt x="111" y="0"/>
                    <a:pt x="194" y="26"/>
                    <a:pt x="230" y="92"/>
                  </a:cubicBezTo>
                  <a:cubicBezTo>
                    <a:pt x="240" y="112"/>
                    <a:pt x="246" y="134"/>
                    <a:pt x="245" y="157"/>
                  </a:cubicBezTo>
                  <a:lnTo>
                    <a:pt x="245" y="157"/>
                  </a:lnTo>
                  <a:lnTo>
                    <a:pt x="245" y="199"/>
                  </a:lnTo>
                  <a:lnTo>
                    <a:pt x="246" y="29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42" name="Picture 218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1169" y="2256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43" name="Freeform 219"/>
            <p:cNvSpPr>
              <a:spLocks/>
            </p:cNvSpPr>
            <p:nvPr/>
          </p:nvSpPr>
          <p:spPr bwMode="auto">
            <a:xfrm>
              <a:off x="1178" y="2263"/>
              <a:ext cx="86" cy="12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86" y="129"/>
                </a:cxn>
                <a:cxn ang="0">
                  <a:pos x="86" y="46"/>
                </a:cxn>
                <a:cxn ang="0">
                  <a:pos x="0" y="0"/>
                </a:cxn>
                <a:cxn ang="0">
                  <a:pos x="0" y="83"/>
                </a:cxn>
              </a:cxnLst>
              <a:rect l="0" t="0" r="r" b="b"/>
              <a:pathLst>
                <a:path w="86" h="129">
                  <a:moveTo>
                    <a:pt x="0" y="83"/>
                  </a:moveTo>
                  <a:lnTo>
                    <a:pt x="86" y="129"/>
                  </a:lnTo>
                  <a:lnTo>
                    <a:pt x="86" y="46"/>
                  </a:ln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44" name="Freeform 220"/>
            <p:cNvSpPr>
              <a:spLocks/>
            </p:cNvSpPr>
            <p:nvPr/>
          </p:nvSpPr>
          <p:spPr bwMode="auto">
            <a:xfrm>
              <a:off x="1178" y="2192"/>
              <a:ext cx="132" cy="200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0" y="443"/>
                </a:cxn>
                <a:cxn ang="0">
                  <a:pos x="230" y="576"/>
                </a:cxn>
                <a:cxn ang="0">
                  <a:pos x="355" y="505"/>
                </a:cxn>
                <a:cxn ang="0">
                  <a:pos x="355" y="265"/>
                </a:cxn>
                <a:cxn ang="0">
                  <a:pos x="300" y="234"/>
                </a:cxn>
                <a:cxn ang="0">
                  <a:pos x="299" y="138"/>
                </a:cxn>
                <a:cxn ang="0">
                  <a:pos x="156" y="2"/>
                </a:cxn>
                <a:cxn ang="0">
                  <a:pos x="98" y="16"/>
                </a:cxn>
                <a:cxn ang="0">
                  <a:pos x="98" y="16"/>
                </a:cxn>
                <a:cxn ang="0">
                  <a:pos x="54" y="85"/>
                </a:cxn>
                <a:cxn ang="0">
                  <a:pos x="54" y="85"/>
                </a:cxn>
                <a:cxn ang="0">
                  <a:pos x="54" y="172"/>
                </a:cxn>
                <a:cxn ang="0">
                  <a:pos x="0" y="204"/>
                </a:cxn>
              </a:cxnLst>
              <a:rect l="0" t="0" r="r" b="b"/>
              <a:pathLst>
                <a:path w="355" h="576">
                  <a:moveTo>
                    <a:pt x="0" y="204"/>
                  </a:moveTo>
                  <a:lnTo>
                    <a:pt x="0" y="443"/>
                  </a:lnTo>
                  <a:lnTo>
                    <a:pt x="230" y="576"/>
                  </a:lnTo>
                  <a:lnTo>
                    <a:pt x="355" y="505"/>
                  </a:lnTo>
                  <a:lnTo>
                    <a:pt x="355" y="265"/>
                  </a:lnTo>
                  <a:lnTo>
                    <a:pt x="300" y="234"/>
                  </a:lnTo>
                  <a:lnTo>
                    <a:pt x="299" y="138"/>
                  </a:lnTo>
                  <a:cubicBezTo>
                    <a:pt x="298" y="61"/>
                    <a:pt x="233" y="0"/>
                    <a:pt x="156" y="2"/>
                  </a:cubicBezTo>
                  <a:cubicBezTo>
                    <a:pt x="135" y="3"/>
                    <a:pt x="116" y="7"/>
                    <a:pt x="98" y="16"/>
                  </a:cubicBezTo>
                  <a:lnTo>
                    <a:pt x="98" y="16"/>
                  </a:lnTo>
                  <a:cubicBezTo>
                    <a:pt x="73" y="31"/>
                    <a:pt x="58" y="56"/>
                    <a:pt x="54" y="85"/>
                  </a:cubicBezTo>
                  <a:lnTo>
                    <a:pt x="54" y="85"/>
                  </a:lnTo>
                  <a:lnTo>
                    <a:pt x="54" y="172"/>
                  </a:lnTo>
                  <a:lnTo>
                    <a:pt x="0" y="204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45" name="Picture 221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1193" y="2284"/>
              <a:ext cx="54" cy="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46" name="Picture 222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1193" y="2284"/>
              <a:ext cx="54" cy="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47" name="Freeform 223"/>
            <p:cNvSpPr>
              <a:spLocks/>
            </p:cNvSpPr>
            <p:nvPr/>
          </p:nvSpPr>
          <p:spPr bwMode="auto">
            <a:xfrm>
              <a:off x="1205" y="2291"/>
              <a:ext cx="30" cy="46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1" y="2"/>
                </a:cxn>
                <a:cxn ang="0">
                  <a:pos x="28" y="21"/>
                </a:cxn>
                <a:cxn ang="0">
                  <a:pos x="19" y="45"/>
                </a:cxn>
                <a:cxn ang="0">
                  <a:pos x="3" y="25"/>
                </a:cxn>
              </a:cxnLst>
              <a:rect l="0" t="0" r="r" b="b"/>
              <a:pathLst>
                <a:path w="30" h="46">
                  <a:moveTo>
                    <a:pt x="3" y="25"/>
                  </a:moveTo>
                  <a:cubicBezTo>
                    <a:pt x="0" y="13"/>
                    <a:pt x="4" y="3"/>
                    <a:pt x="11" y="2"/>
                  </a:cubicBezTo>
                  <a:cubicBezTo>
                    <a:pt x="18" y="0"/>
                    <a:pt x="25" y="9"/>
                    <a:pt x="28" y="21"/>
                  </a:cubicBezTo>
                  <a:cubicBezTo>
                    <a:pt x="30" y="33"/>
                    <a:pt x="26" y="44"/>
                    <a:pt x="19" y="45"/>
                  </a:cubicBezTo>
                  <a:cubicBezTo>
                    <a:pt x="12" y="46"/>
                    <a:pt x="5" y="37"/>
                    <a:pt x="3" y="2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48" name="Picture 224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1205" y="2295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49" name="Picture 225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1205" y="2295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50" name="Freeform 226"/>
            <p:cNvSpPr>
              <a:spLocks/>
            </p:cNvSpPr>
            <p:nvPr/>
          </p:nvSpPr>
          <p:spPr bwMode="auto">
            <a:xfrm>
              <a:off x="1216" y="2304"/>
              <a:ext cx="6" cy="2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23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20"/>
                </a:cxn>
              </a:cxnLst>
              <a:rect l="0" t="0" r="r" b="b"/>
              <a:pathLst>
                <a:path w="6" h="23">
                  <a:moveTo>
                    <a:pt x="0" y="20"/>
                  </a:moveTo>
                  <a:lnTo>
                    <a:pt x="6" y="23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51" name="Freeform 227"/>
            <p:cNvSpPr>
              <a:spLocks/>
            </p:cNvSpPr>
            <p:nvPr/>
          </p:nvSpPr>
          <p:spPr bwMode="auto">
            <a:xfrm>
              <a:off x="1228" y="2221"/>
              <a:ext cx="33" cy="36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84" y="105"/>
                </a:cxn>
                <a:cxn ang="0">
                  <a:pos x="85" y="64"/>
                </a:cxn>
                <a:cxn ang="0">
                  <a:pos x="28" y="1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56"/>
                </a:cxn>
              </a:cxnLst>
              <a:rect l="0" t="0" r="r" b="b"/>
              <a:pathLst>
                <a:path w="87" h="105">
                  <a:moveTo>
                    <a:pt x="0" y="56"/>
                  </a:moveTo>
                  <a:lnTo>
                    <a:pt x="84" y="105"/>
                  </a:lnTo>
                  <a:lnTo>
                    <a:pt x="85" y="64"/>
                  </a:lnTo>
                  <a:cubicBezTo>
                    <a:pt x="87" y="31"/>
                    <a:pt x="61" y="3"/>
                    <a:pt x="28" y="1"/>
                  </a:cubicBezTo>
                  <a:cubicBezTo>
                    <a:pt x="19" y="0"/>
                    <a:pt x="9" y="2"/>
                    <a:pt x="1" y="5"/>
                  </a:cubicBezTo>
                  <a:lnTo>
                    <a:pt x="1" y="5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228"/>
          <p:cNvGrpSpPr>
            <a:grpSpLocks/>
          </p:cNvGrpSpPr>
          <p:nvPr/>
        </p:nvGrpSpPr>
        <p:grpSpPr bwMode="auto">
          <a:xfrm>
            <a:off x="2898775" y="6124575"/>
            <a:ext cx="238125" cy="342900"/>
            <a:chOff x="1169" y="2456"/>
            <a:chExt cx="150" cy="216"/>
          </a:xfrm>
        </p:grpSpPr>
        <p:pic>
          <p:nvPicPr>
            <p:cNvPr id="1127653" name="Picture 229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1253" y="2550"/>
              <a:ext cx="60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54" name="Picture 230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253" y="2550"/>
              <a:ext cx="60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55" name="Freeform 231"/>
            <p:cNvSpPr>
              <a:spLocks/>
            </p:cNvSpPr>
            <p:nvPr/>
          </p:nvSpPr>
          <p:spPr bwMode="auto">
            <a:xfrm>
              <a:off x="1264" y="2557"/>
              <a:ext cx="46" cy="10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108"/>
                </a:cxn>
                <a:cxn ang="0">
                  <a:pos x="46" y="83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46" h="108">
                  <a:moveTo>
                    <a:pt x="0" y="25"/>
                  </a:moveTo>
                  <a:lnTo>
                    <a:pt x="0" y="108"/>
                  </a:lnTo>
                  <a:lnTo>
                    <a:pt x="46" y="83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56" name="Rectangle 232"/>
            <p:cNvSpPr>
              <a:spLocks noChangeArrowheads="1"/>
            </p:cNvSpPr>
            <p:nvPr/>
          </p:nvSpPr>
          <p:spPr bwMode="auto">
            <a:xfrm>
              <a:off x="1169" y="2500"/>
              <a:ext cx="150" cy="6"/>
            </a:xfrm>
            <a:prstGeom prst="rect">
              <a:avLst/>
            </a:prstGeom>
            <a:solidFill>
              <a:srgbClr val="0E6EF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57" name="Rectangle 233"/>
            <p:cNvSpPr>
              <a:spLocks noChangeArrowheads="1"/>
            </p:cNvSpPr>
            <p:nvPr/>
          </p:nvSpPr>
          <p:spPr bwMode="auto">
            <a:xfrm>
              <a:off x="1169" y="2506"/>
              <a:ext cx="150" cy="5"/>
            </a:xfrm>
            <a:prstGeom prst="rect">
              <a:avLst/>
            </a:prstGeom>
            <a:solidFill>
              <a:srgbClr val="DEDED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58" name="Rectangle 234"/>
            <p:cNvSpPr>
              <a:spLocks noChangeArrowheads="1"/>
            </p:cNvSpPr>
            <p:nvPr/>
          </p:nvSpPr>
          <p:spPr bwMode="auto">
            <a:xfrm>
              <a:off x="1169" y="2511"/>
              <a:ext cx="150" cy="6"/>
            </a:xfrm>
            <a:prstGeom prst="rect">
              <a:avLst/>
            </a:prstGeom>
            <a:solidFill>
              <a:srgbClr val="CFD6E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59" name="Rectangle 235"/>
            <p:cNvSpPr>
              <a:spLocks noChangeArrowheads="1"/>
            </p:cNvSpPr>
            <p:nvPr/>
          </p:nvSpPr>
          <p:spPr bwMode="auto">
            <a:xfrm>
              <a:off x="1169" y="2517"/>
              <a:ext cx="150" cy="5"/>
            </a:xfrm>
            <a:prstGeom prst="rect">
              <a:avLst/>
            </a:prstGeom>
            <a:solidFill>
              <a:srgbClr val="BFCEE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0" name="Rectangle 236"/>
            <p:cNvSpPr>
              <a:spLocks noChangeArrowheads="1"/>
            </p:cNvSpPr>
            <p:nvPr/>
          </p:nvSpPr>
          <p:spPr bwMode="auto">
            <a:xfrm>
              <a:off x="1169" y="2522"/>
              <a:ext cx="150" cy="6"/>
            </a:xfrm>
            <a:prstGeom prst="rect">
              <a:avLst/>
            </a:prstGeom>
            <a:solidFill>
              <a:srgbClr val="B0C6E6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1" name="Rectangle 237"/>
            <p:cNvSpPr>
              <a:spLocks noChangeArrowheads="1"/>
            </p:cNvSpPr>
            <p:nvPr/>
          </p:nvSpPr>
          <p:spPr bwMode="auto">
            <a:xfrm>
              <a:off x="1169" y="2528"/>
              <a:ext cx="150" cy="6"/>
            </a:xfrm>
            <a:prstGeom prst="rect">
              <a:avLst/>
            </a:prstGeom>
            <a:solidFill>
              <a:srgbClr val="A1BEE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2" name="Rectangle 238"/>
            <p:cNvSpPr>
              <a:spLocks noChangeArrowheads="1"/>
            </p:cNvSpPr>
            <p:nvPr/>
          </p:nvSpPr>
          <p:spPr bwMode="auto">
            <a:xfrm>
              <a:off x="1169" y="2534"/>
              <a:ext cx="150" cy="5"/>
            </a:xfrm>
            <a:prstGeom prst="rect">
              <a:avLst/>
            </a:prstGeom>
            <a:solidFill>
              <a:srgbClr val="92B6EA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3" name="Rectangle 239"/>
            <p:cNvSpPr>
              <a:spLocks noChangeArrowheads="1"/>
            </p:cNvSpPr>
            <p:nvPr/>
          </p:nvSpPr>
          <p:spPr bwMode="auto">
            <a:xfrm>
              <a:off x="1169" y="2539"/>
              <a:ext cx="150" cy="6"/>
            </a:xfrm>
            <a:prstGeom prst="rect">
              <a:avLst/>
            </a:prstGeom>
            <a:solidFill>
              <a:srgbClr val="83ADE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4" name="Rectangle 240"/>
            <p:cNvSpPr>
              <a:spLocks noChangeArrowheads="1"/>
            </p:cNvSpPr>
            <p:nvPr/>
          </p:nvSpPr>
          <p:spPr bwMode="auto">
            <a:xfrm>
              <a:off x="1169" y="2545"/>
              <a:ext cx="150" cy="5"/>
            </a:xfrm>
            <a:prstGeom prst="rect">
              <a:avLst/>
            </a:prstGeom>
            <a:solidFill>
              <a:srgbClr val="74A5EE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5" name="Rectangle 241"/>
            <p:cNvSpPr>
              <a:spLocks noChangeArrowheads="1"/>
            </p:cNvSpPr>
            <p:nvPr/>
          </p:nvSpPr>
          <p:spPr bwMode="auto">
            <a:xfrm>
              <a:off x="1169" y="2550"/>
              <a:ext cx="150" cy="6"/>
            </a:xfrm>
            <a:prstGeom prst="rect">
              <a:avLst/>
            </a:prstGeom>
            <a:solidFill>
              <a:srgbClr val="669DF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6" name="Rectangle 242"/>
            <p:cNvSpPr>
              <a:spLocks noChangeArrowheads="1"/>
            </p:cNvSpPr>
            <p:nvPr/>
          </p:nvSpPr>
          <p:spPr bwMode="auto">
            <a:xfrm>
              <a:off x="1169" y="2556"/>
              <a:ext cx="150" cy="5"/>
            </a:xfrm>
            <a:prstGeom prst="rect">
              <a:avLst/>
            </a:prstGeom>
            <a:solidFill>
              <a:srgbClr val="5794F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7" name="Rectangle 243"/>
            <p:cNvSpPr>
              <a:spLocks noChangeArrowheads="1"/>
            </p:cNvSpPr>
            <p:nvPr/>
          </p:nvSpPr>
          <p:spPr bwMode="auto">
            <a:xfrm>
              <a:off x="1169" y="2561"/>
              <a:ext cx="150" cy="6"/>
            </a:xfrm>
            <a:prstGeom prst="rect">
              <a:avLst/>
            </a:prstGeom>
            <a:solidFill>
              <a:srgbClr val="478DF5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8" name="Rectangle 244"/>
            <p:cNvSpPr>
              <a:spLocks noChangeArrowheads="1"/>
            </p:cNvSpPr>
            <p:nvPr/>
          </p:nvSpPr>
          <p:spPr bwMode="auto">
            <a:xfrm>
              <a:off x="1169" y="2567"/>
              <a:ext cx="150" cy="5"/>
            </a:xfrm>
            <a:prstGeom prst="rect">
              <a:avLst/>
            </a:prstGeom>
            <a:solidFill>
              <a:srgbClr val="3884F7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69" name="Rectangle 245"/>
            <p:cNvSpPr>
              <a:spLocks noChangeArrowheads="1"/>
            </p:cNvSpPr>
            <p:nvPr/>
          </p:nvSpPr>
          <p:spPr bwMode="auto">
            <a:xfrm>
              <a:off x="1169" y="2572"/>
              <a:ext cx="150" cy="6"/>
            </a:xfrm>
            <a:prstGeom prst="rect">
              <a:avLst/>
            </a:prstGeom>
            <a:solidFill>
              <a:srgbClr val="297DF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70" name="Rectangle 246"/>
            <p:cNvSpPr>
              <a:spLocks noChangeArrowheads="1"/>
            </p:cNvSpPr>
            <p:nvPr/>
          </p:nvSpPr>
          <p:spPr bwMode="auto">
            <a:xfrm>
              <a:off x="1169" y="2578"/>
              <a:ext cx="150" cy="6"/>
            </a:xfrm>
            <a:prstGeom prst="rect">
              <a:avLst/>
            </a:prstGeom>
            <a:solidFill>
              <a:srgbClr val="1A74F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71" name="Freeform 247"/>
            <p:cNvSpPr>
              <a:spLocks/>
            </p:cNvSpPr>
            <p:nvPr/>
          </p:nvSpPr>
          <p:spPr bwMode="auto">
            <a:xfrm>
              <a:off x="1178" y="2511"/>
              <a:ext cx="132" cy="71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86" y="71"/>
                </a:cxn>
                <a:cxn ang="0">
                  <a:pos x="132" y="46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132" h="71">
                  <a:moveTo>
                    <a:pt x="0" y="25"/>
                  </a:moveTo>
                  <a:lnTo>
                    <a:pt x="86" y="71"/>
                  </a:lnTo>
                  <a:lnTo>
                    <a:pt x="132" y="46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72" name="Picture 248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187" y="2456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73" name="Picture 249"/>
            <p:cNvPicPr>
              <a:picLocks noChangeAspect="1" noChangeArrowheads="1"/>
            </p:cNvPicPr>
            <p:nvPr/>
          </p:nvPicPr>
          <p:blipFill>
            <a:blip r:embed="rId59"/>
            <a:srcRect/>
            <a:stretch>
              <a:fillRect/>
            </a:stretch>
          </p:blipFill>
          <p:spPr bwMode="auto">
            <a:xfrm>
              <a:off x="1187" y="2456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74" name="Freeform 250"/>
            <p:cNvSpPr>
              <a:spLocks/>
            </p:cNvSpPr>
            <p:nvPr/>
          </p:nvSpPr>
          <p:spPr bwMode="auto">
            <a:xfrm>
              <a:off x="1198" y="2459"/>
              <a:ext cx="92" cy="109"/>
            </a:xfrm>
            <a:custGeom>
              <a:avLst/>
              <a:gdLst/>
              <a:ahLst/>
              <a:cxnLst>
                <a:cxn ang="0">
                  <a:pos x="246" y="291"/>
                </a:cxn>
                <a:cxn ang="0">
                  <a:pos x="168" y="296"/>
                </a:cxn>
                <a:cxn ang="0">
                  <a:pos x="165" y="293"/>
                </a:cxn>
                <a:cxn ang="0">
                  <a:pos x="166" y="165"/>
                </a:cxn>
                <a:cxn ang="0">
                  <a:pos x="110" y="102"/>
                </a:cxn>
                <a:cxn ang="0">
                  <a:pos x="70" y="113"/>
                </a:cxn>
                <a:cxn ang="0">
                  <a:pos x="82" y="107"/>
                </a:cxn>
                <a:cxn ang="0">
                  <a:pos x="82" y="107"/>
                </a:cxn>
                <a:cxn ang="0">
                  <a:pos x="81" y="219"/>
                </a:cxn>
                <a:cxn ang="0">
                  <a:pos x="6" y="22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104"/>
                </a:cxn>
                <a:cxn ang="0">
                  <a:pos x="44" y="35"/>
                </a:cxn>
                <a:cxn ang="0">
                  <a:pos x="230" y="93"/>
                </a:cxn>
                <a:cxn ang="0">
                  <a:pos x="245" y="157"/>
                </a:cxn>
                <a:cxn ang="0">
                  <a:pos x="245" y="199"/>
                </a:cxn>
                <a:cxn ang="0">
                  <a:pos x="246" y="291"/>
                </a:cxn>
              </a:cxnLst>
              <a:rect l="0" t="0" r="r" b="b"/>
              <a:pathLst>
                <a:path w="246" h="316">
                  <a:moveTo>
                    <a:pt x="246" y="291"/>
                  </a:moveTo>
                  <a:cubicBezTo>
                    <a:pt x="226" y="314"/>
                    <a:pt x="191" y="316"/>
                    <a:pt x="168" y="296"/>
                  </a:cubicBezTo>
                  <a:cubicBezTo>
                    <a:pt x="167" y="295"/>
                    <a:pt x="166" y="294"/>
                    <a:pt x="165" y="293"/>
                  </a:cubicBezTo>
                  <a:cubicBezTo>
                    <a:pt x="165" y="250"/>
                    <a:pt x="165" y="208"/>
                    <a:pt x="166" y="165"/>
                  </a:cubicBezTo>
                  <a:cubicBezTo>
                    <a:pt x="168" y="132"/>
                    <a:pt x="143" y="104"/>
                    <a:pt x="110" y="102"/>
                  </a:cubicBezTo>
                  <a:cubicBezTo>
                    <a:pt x="96" y="101"/>
                    <a:pt x="82" y="105"/>
                    <a:pt x="70" y="113"/>
                  </a:cubicBezTo>
                  <a:cubicBezTo>
                    <a:pt x="74" y="110"/>
                    <a:pt x="77" y="108"/>
                    <a:pt x="82" y="107"/>
                  </a:cubicBezTo>
                  <a:lnTo>
                    <a:pt x="82" y="107"/>
                  </a:lnTo>
                  <a:lnTo>
                    <a:pt x="81" y="219"/>
                  </a:lnTo>
                  <a:cubicBezTo>
                    <a:pt x="62" y="240"/>
                    <a:pt x="28" y="243"/>
                    <a:pt x="6" y="223"/>
                  </a:cubicBezTo>
                  <a:cubicBezTo>
                    <a:pt x="4" y="222"/>
                    <a:pt x="2" y="220"/>
                    <a:pt x="0" y="218"/>
                  </a:cubicBezTo>
                  <a:lnTo>
                    <a:pt x="0" y="218"/>
                  </a:lnTo>
                  <a:lnTo>
                    <a:pt x="0" y="104"/>
                  </a:lnTo>
                  <a:cubicBezTo>
                    <a:pt x="4" y="76"/>
                    <a:pt x="19" y="50"/>
                    <a:pt x="44" y="35"/>
                  </a:cubicBezTo>
                  <a:cubicBezTo>
                    <a:pt x="111" y="0"/>
                    <a:pt x="194" y="26"/>
                    <a:pt x="230" y="93"/>
                  </a:cubicBezTo>
                  <a:cubicBezTo>
                    <a:pt x="240" y="112"/>
                    <a:pt x="246" y="134"/>
                    <a:pt x="245" y="157"/>
                  </a:cubicBezTo>
                  <a:lnTo>
                    <a:pt x="245" y="199"/>
                  </a:lnTo>
                  <a:lnTo>
                    <a:pt x="246" y="29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75" name="Picture 251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1169" y="2528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76" name="Freeform 252"/>
            <p:cNvSpPr>
              <a:spLocks/>
            </p:cNvSpPr>
            <p:nvPr/>
          </p:nvSpPr>
          <p:spPr bwMode="auto">
            <a:xfrm>
              <a:off x="1178" y="2536"/>
              <a:ext cx="86" cy="12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86" y="129"/>
                </a:cxn>
                <a:cxn ang="0">
                  <a:pos x="86" y="46"/>
                </a:cxn>
                <a:cxn ang="0">
                  <a:pos x="0" y="0"/>
                </a:cxn>
                <a:cxn ang="0">
                  <a:pos x="0" y="83"/>
                </a:cxn>
              </a:cxnLst>
              <a:rect l="0" t="0" r="r" b="b"/>
              <a:pathLst>
                <a:path w="86" h="129">
                  <a:moveTo>
                    <a:pt x="0" y="83"/>
                  </a:moveTo>
                  <a:lnTo>
                    <a:pt x="86" y="129"/>
                  </a:lnTo>
                  <a:lnTo>
                    <a:pt x="86" y="46"/>
                  </a:ln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77" name="Freeform 253"/>
            <p:cNvSpPr>
              <a:spLocks/>
            </p:cNvSpPr>
            <p:nvPr/>
          </p:nvSpPr>
          <p:spPr bwMode="auto">
            <a:xfrm>
              <a:off x="1178" y="2465"/>
              <a:ext cx="132" cy="200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0" y="443"/>
                </a:cxn>
                <a:cxn ang="0">
                  <a:pos x="230" y="576"/>
                </a:cxn>
                <a:cxn ang="0">
                  <a:pos x="355" y="505"/>
                </a:cxn>
                <a:cxn ang="0">
                  <a:pos x="355" y="265"/>
                </a:cxn>
                <a:cxn ang="0">
                  <a:pos x="300" y="234"/>
                </a:cxn>
                <a:cxn ang="0">
                  <a:pos x="299" y="138"/>
                </a:cxn>
                <a:cxn ang="0">
                  <a:pos x="156" y="2"/>
                </a:cxn>
                <a:cxn ang="0">
                  <a:pos x="98" y="16"/>
                </a:cxn>
                <a:cxn ang="0">
                  <a:pos x="98" y="16"/>
                </a:cxn>
                <a:cxn ang="0">
                  <a:pos x="54" y="85"/>
                </a:cxn>
                <a:cxn ang="0">
                  <a:pos x="54" y="85"/>
                </a:cxn>
                <a:cxn ang="0">
                  <a:pos x="54" y="173"/>
                </a:cxn>
                <a:cxn ang="0">
                  <a:pos x="0" y="204"/>
                </a:cxn>
              </a:cxnLst>
              <a:rect l="0" t="0" r="r" b="b"/>
              <a:pathLst>
                <a:path w="355" h="576">
                  <a:moveTo>
                    <a:pt x="0" y="204"/>
                  </a:moveTo>
                  <a:lnTo>
                    <a:pt x="0" y="443"/>
                  </a:lnTo>
                  <a:lnTo>
                    <a:pt x="230" y="576"/>
                  </a:lnTo>
                  <a:lnTo>
                    <a:pt x="355" y="505"/>
                  </a:lnTo>
                  <a:lnTo>
                    <a:pt x="355" y="265"/>
                  </a:lnTo>
                  <a:lnTo>
                    <a:pt x="300" y="234"/>
                  </a:lnTo>
                  <a:lnTo>
                    <a:pt x="299" y="138"/>
                  </a:lnTo>
                  <a:cubicBezTo>
                    <a:pt x="298" y="61"/>
                    <a:pt x="233" y="0"/>
                    <a:pt x="156" y="2"/>
                  </a:cubicBezTo>
                  <a:cubicBezTo>
                    <a:pt x="135" y="3"/>
                    <a:pt x="116" y="8"/>
                    <a:pt x="98" y="16"/>
                  </a:cubicBezTo>
                  <a:lnTo>
                    <a:pt x="98" y="16"/>
                  </a:lnTo>
                  <a:cubicBezTo>
                    <a:pt x="73" y="31"/>
                    <a:pt x="58" y="57"/>
                    <a:pt x="54" y="85"/>
                  </a:cubicBezTo>
                  <a:lnTo>
                    <a:pt x="54" y="85"/>
                  </a:lnTo>
                  <a:lnTo>
                    <a:pt x="54" y="173"/>
                  </a:lnTo>
                  <a:lnTo>
                    <a:pt x="0" y="204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78" name="Picture 254"/>
            <p:cNvPicPr>
              <a:picLocks noChangeAspect="1" noChangeArrowheads="1"/>
            </p:cNvPicPr>
            <p:nvPr/>
          </p:nvPicPr>
          <p:blipFill>
            <a:blip r:embed="rId61"/>
            <a:srcRect/>
            <a:stretch>
              <a:fillRect/>
            </a:stretch>
          </p:blipFill>
          <p:spPr bwMode="auto">
            <a:xfrm>
              <a:off x="1193" y="2556"/>
              <a:ext cx="54" cy="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79" name="Picture 255"/>
            <p:cNvPicPr>
              <a:picLocks noChangeAspect="1" noChangeArrowheads="1"/>
            </p:cNvPicPr>
            <p:nvPr/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1193" y="2556"/>
              <a:ext cx="54" cy="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80" name="Freeform 256"/>
            <p:cNvSpPr>
              <a:spLocks/>
            </p:cNvSpPr>
            <p:nvPr/>
          </p:nvSpPr>
          <p:spPr bwMode="auto">
            <a:xfrm>
              <a:off x="1205" y="2564"/>
              <a:ext cx="30" cy="46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1" y="1"/>
                </a:cxn>
                <a:cxn ang="0">
                  <a:pos x="28" y="21"/>
                </a:cxn>
                <a:cxn ang="0">
                  <a:pos x="19" y="45"/>
                </a:cxn>
                <a:cxn ang="0">
                  <a:pos x="3" y="25"/>
                </a:cxn>
              </a:cxnLst>
              <a:rect l="0" t="0" r="r" b="b"/>
              <a:pathLst>
                <a:path w="30" h="46">
                  <a:moveTo>
                    <a:pt x="3" y="25"/>
                  </a:moveTo>
                  <a:cubicBezTo>
                    <a:pt x="0" y="13"/>
                    <a:pt x="4" y="3"/>
                    <a:pt x="11" y="1"/>
                  </a:cubicBezTo>
                  <a:cubicBezTo>
                    <a:pt x="18" y="0"/>
                    <a:pt x="25" y="9"/>
                    <a:pt x="28" y="21"/>
                  </a:cubicBezTo>
                  <a:cubicBezTo>
                    <a:pt x="30" y="33"/>
                    <a:pt x="26" y="43"/>
                    <a:pt x="19" y="45"/>
                  </a:cubicBezTo>
                  <a:cubicBezTo>
                    <a:pt x="12" y="46"/>
                    <a:pt x="5" y="37"/>
                    <a:pt x="3" y="2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681" name="Picture 257"/>
            <p:cNvPicPr>
              <a:picLocks noChangeAspect="1" noChangeArrowheads="1"/>
            </p:cNvPicPr>
            <p:nvPr/>
          </p:nvPicPr>
          <p:blipFill>
            <a:blip r:embed="rId63"/>
            <a:srcRect/>
            <a:stretch>
              <a:fillRect/>
            </a:stretch>
          </p:blipFill>
          <p:spPr bwMode="auto">
            <a:xfrm>
              <a:off x="1205" y="2567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82" name="Picture 258"/>
            <p:cNvPicPr>
              <a:picLocks noChangeAspect="1" noChangeArrowheads="1"/>
            </p:cNvPicPr>
            <p:nvPr/>
          </p:nvPicPr>
          <p:blipFill>
            <a:blip r:embed="rId64"/>
            <a:srcRect/>
            <a:stretch>
              <a:fillRect/>
            </a:stretch>
          </p:blipFill>
          <p:spPr bwMode="auto">
            <a:xfrm>
              <a:off x="1205" y="2567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83" name="Freeform 259"/>
            <p:cNvSpPr>
              <a:spLocks/>
            </p:cNvSpPr>
            <p:nvPr/>
          </p:nvSpPr>
          <p:spPr bwMode="auto">
            <a:xfrm>
              <a:off x="1216" y="2577"/>
              <a:ext cx="6" cy="2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23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20"/>
                </a:cxn>
              </a:cxnLst>
              <a:rect l="0" t="0" r="r" b="b"/>
              <a:pathLst>
                <a:path w="6" h="23">
                  <a:moveTo>
                    <a:pt x="0" y="20"/>
                  </a:moveTo>
                  <a:lnTo>
                    <a:pt x="6" y="23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84" name="Freeform 260"/>
            <p:cNvSpPr>
              <a:spLocks/>
            </p:cNvSpPr>
            <p:nvPr/>
          </p:nvSpPr>
          <p:spPr bwMode="auto">
            <a:xfrm>
              <a:off x="1228" y="2494"/>
              <a:ext cx="33" cy="36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84" y="105"/>
                </a:cxn>
                <a:cxn ang="0">
                  <a:pos x="85" y="64"/>
                </a:cxn>
                <a:cxn ang="0">
                  <a:pos x="28" y="1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57"/>
                </a:cxn>
              </a:cxnLst>
              <a:rect l="0" t="0" r="r" b="b"/>
              <a:pathLst>
                <a:path w="87" h="105">
                  <a:moveTo>
                    <a:pt x="0" y="57"/>
                  </a:moveTo>
                  <a:lnTo>
                    <a:pt x="84" y="105"/>
                  </a:lnTo>
                  <a:lnTo>
                    <a:pt x="85" y="64"/>
                  </a:lnTo>
                  <a:cubicBezTo>
                    <a:pt x="87" y="31"/>
                    <a:pt x="61" y="3"/>
                    <a:pt x="28" y="1"/>
                  </a:cubicBezTo>
                  <a:cubicBezTo>
                    <a:pt x="19" y="0"/>
                    <a:pt x="9" y="2"/>
                    <a:pt x="1" y="6"/>
                  </a:cubicBezTo>
                  <a:lnTo>
                    <a:pt x="1" y="6"/>
                  </a:lnTo>
                  <a:lnTo>
                    <a:pt x="0" y="57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261"/>
          <p:cNvGrpSpPr>
            <a:grpSpLocks/>
          </p:cNvGrpSpPr>
          <p:nvPr/>
        </p:nvGrpSpPr>
        <p:grpSpPr bwMode="auto">
          <a:xfrm>
            <a:off x="2898775" y="5773738"/>
            <a:ext cx="238125" cy="342900"/>
            <a:chOff x="1169" y="2795"/>
            <a:chExt cx="150" cy="216"/>
          </a:xfrm>
        </p:grpSpPr>
        <p:pic>
          <p:nvPicPr>
            <p:cNvPr id="1127686" name="Picture 262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1253" y="2883"/>
              <a:ext cx="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87" name="Picture 263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1253" y="2883"/>
              <a:ext cx="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88" name="Freeform 264"/>
            <p:cNvSpPr>
              <a:spLocks/>
            </p:cNvSpPr>
            <p:nvPr/>
          </p:nvSpPr>
          <p:spPr bwMode="auto">
            <a:xfrm>
              <a:off x="1264" y="2894"/>
              <a:ext cx="46" cy="108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108"/>
                </a:cxn>
                <a:cxn ang="0">
                  <a:pos x="46" y="83"/>
                </a:cxn>
                <a:cxn ang="0">
                  <a:pos x="46" y="0"/>
                </a:cxn>
                <a:cxn ang="0">
                  <a:pos x="0" y="25"/>
                </a:cxn>
              </a:cxnLst>
              <a:rect l="0" t="0" r="r" b="b"/>
              <a:pathLst>
                <a:path w="46" h="108">
                  <a:moveTo>
                    <a:pt x="0" y="25"/>
                  </a:moveTo>
                  <a:lnTo>
                    <a:pt x="0" y="108"/>
                  </a:lnTo>
                  <a:lnTo>
                    <a:pt x="46" y="83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89" name="Rectangle 265"/>
            <p:cNvSpPr>
              <a:spLocks noChangeArrowheads="1"/>
            </p:cNvSpPr>
            <p:nvPr/>
          </p:nvSpPr>
          <p:spPr bwMode="auto">
            <a:xfrm>
              <a:off x="1169" y="2839"/>
              <a:ext cx="150" cy="6"/>
            </a:xfrm>
            <a:prstGeom prst="rect">
              <a:avLst/>
            </a:prstGeom>
            <a:solidFill>
              <a:srgbClr val="FE080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0" name="Rectangle 266"/>
            <p:cNvSpPr>
              <a:spLocks noChangeArrowheads="1"/>
            </p:cNvSpPr>
            <p:nvPr/>
          </p:nvSpPr>
          <p:spPr bwMode="auto">
            <a:xfrm>
              <a:off x="1169" y="2845"/>
              <a:ext cx="150" cy="5"/>
            </a:xfrm>
            <a:prstGeom prst="rect">
              <a:avLst/>
            </a:prstGeom>
            <a:solidFill>
              <a:srgbClr val="E0D8D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1" name="Rectangle 267"/>
            <p:cNvSpPr>
              <a:spLocks noChangeArrowheads="1"/>
            </p:cNvSpPr>
            <p:nvPr/>
          </p:nvSpPr>
          <p:spPr bwMode="auto">
            <a:xfrm>
              <a:off x="1169" y="2850"/>
              <a:ext cx="150" cy="6"/>
            </a:xfrm>
            <a:prstGeom prst="rect">
              <a:avLst/>
            </a:prstGeom>
            <a:solidFill>
              <a:srgbClr val="E2C9C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2" name="Rectangle 268"/>
            <p:cNvSpPr>
              <a:spLocks noChangeArrowheads="1"/>
            </p:cNvSpPr>
            <p:nvPr/>
          </p:nvSpPr>
          <p:spPr bwMode="auto">
            <a:xfrm>
              <a:off x="1169" y="2856"/>
              <a:ext cx="150" cy="5"/>
            </a:xfrm>
            <a:prstGeom prst="rect">
              <a:avLst/>
            </a:prstGeom>
            <a:solidFill>
              <a:srgbClr val="E4B9B9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3" name="Rectangle 269"/>
            <p:cNvSpPr>
              <a:spLocks noChangeArrowheads="1"/>
            </p:cNvSpPr>
            <p:nvPr/>
          </p:nvSpPr>
          <p:spPr bwMode="auto">
            <a:xfrm>
              <a:off x="1169" y="2861"/>
              <a:ext cx="150" cy="6"/>
            </a:xfrm>
            <a:prstGeom prst="rect">
              <a:avLst/>
            </a:prstGeom>
            <a:solidFill>
              <a:srgbClr val="E7AAAA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4" name="Rectangle 270"/>
            <p:cNvSpPr>
              <a:spLocks noChangeArrowheads="1"/>
            </p:cNvSpPr>
            <p:nvPr/>
          </p:nvSpPr>
          <p:spPr bwMode="auto">
            <a:xfrm>
              <a:off x="1169" y="2867"/>
              <a:ext cx="150" cy="5"/>
            </a:xfrm>
            <a:prstGeom prst="rect">
              <a:avLst/>
            </a:prstGeom>
            <a:solidFill>
              <a:srgbClr val="E99B9B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5" name="Rectangle 271"/>
            <p:cNvSpPr>
              <a:spLocks noChangeArrowheads="1"/>
            </p:cNvSpPr>
            <p:nvPr/>
          </p:nvSpPr>
          <p:spPr bwMode="auto">
            <a:xfrm>
              <a:off x="1169" y="2872"/>
              <a:ext cx="150" cy="6"/>
            </a:xfrm>
            <a:prstGeom prst="rect">
              <a:avLst/>
            </a:prstGeom>
            <a:solidFill>
              <a:srgbClr val="EB8C8C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6" name="Rectangle 272"/>
            <p:cNvSpPr>
              <a:spLocks noChangeArrowheads="1"/>
            </p:cNvSpPr>
            <p:nvPr/>
          </p:nvSpPr>
          <p:spPr bwMode="auto">
            <a:xfrm>
              <a:off x="1169" y="2878"/>
              <a:ext cx="150" cy="5"/>
            </a:xfrm>
            <a:prstGeom prst="rect">
              <a:avLst/>
            </a:prstGeom>
            <a:solidFill>
              <a:srgbClr val="ED7D7D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7" name="Rectangle 273"/>
            <p:cNvSpPr>
              <a:spLocks noChangeArrowheads="1"/>
            </p:cNvSpPr>
            <p:nvPr/>
          </p:nvSpPr>
          <p:spPr bwMode="auto">
            <a:xfrm>
              <a:off x="1169" y="2883"/>
              <a:ext cx="150" cy="6"/>
            </a:xfrm>
            <a:prstGeom prst="rect">
              <a:avLst/>
            </a:prstGeom>
            <a:solidFill>
              <a:srgbClr val="EF6F6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8" name="Rectangle 274"/>
            <p:cNvSpPr>
              <a:spLocks noChangeArrowheads="1"/>
            </p:cNvSpPr>
            <p:nvPr/>
          </p:nvSpPr>
          <p:spPr bwMode="auto">
            <a:xfrm>
              <a:off x="1169" y="2889"/>
              <a:ext cx="150" cy="6"/>
            </a:xfrm>
            <a:prstGeom prst="rect">
              <a:avLst/>
            </a:prstGeom>
            <a:solidFill>
              <a:srgbClr val="F1606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99" name="Rectangle 275"/>
            <p:cNvSpPr>
              <a:spLocks noChangeArrowheads="1"/>
            </p:cNvSpPr>
            <p:nvPr/>
          </p:nvSpPr>
          <p:spPr bwMode="auto">
            <a:xfrm>
              <a:off x="1169" y="2895"/>
              <a:ext cx="150" cy="5"/>
            </a:xfrm>
            <a:prstGeom prst="rect">
              <a:avLst/>
            </a:prstGeom>
            <a:solidFill>
              <a:srgbClr val="F4505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00" name="Rectangle 276"/>
            <p:cNvSpPr>
              <a:spLocks noChangeArrowheads="1"/>
            </p:cNvSpPr>
            <p:nvPr/>
          </p:nvSpPr>
          <p:spPr bwMode="auto">
            <a:xfrm>
              <a:off x="1169" y="2900"/>
              <a:ext cx="150" cy="6"/>
            </a:xfrm>
            <a:prstGeom prst="rect">
              <a:avLst/>
            </a:prstGeom>
            <a:solidFill>
              <a:srgbClr val="F6414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01" name="Rectangle 277"/>
            <p:cNvSpPr>
              <a:spLocks noChangeArrowheads="1"/>
            </p:cNvSpPr>
            <p:nvPr/>
          </p:nvSpPr>
          <p:spPr bwMode="auto">
            <a:xfrm>
              <a:off x="1169" y="2906"/>
              <a:ext cx="150" cy="5"/>
            </a:xfrm>
            <a:prstGeom prst="rect">
              <a:avLst/>
            </a:prstGeom>
            <a:solidFill>
              <a:srgbClr val="F83232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02" name="Rectangle 278"/>
            <p:cNvSpPr>
              <a:spLocks noChangeArrowheads="1"/>
            </p:cNvSpPr>
            <p:nvPr/>
          </p:nvSpPr>
          <p:spPr bwMode="auto">
            <a:xfrm>
              <a:off x="1169" y="2911"/>
              <a:ext cx="150" cy="6"/>
            </a:xfrm>
            <a:prstGeom prst="rect">
              <a:avLst/>
            </a:prstGeom>
            <a:solidFill>
              <a:srgbClr val="FA2323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03" name="Rectangle 279"/>
            <p:cNvSpPr>
              <a:spLocks noChangeArrowheads="1"/>
            </p:cNvSpPr>
            <p:nvPr/>
          </p:nvSpPr>
          <p:spPr bwMode="auto">
            <a:xfrm>
              <a:off x="1169" y="2917"/>
              <a:ext cx="150" cy="5"/>
            </a:xfrm>
            <a:prstGeom prst="rect">
              <a:avLst/>
            </a:prstGeom>
            <a:solidFill>
              <a:srgbClr val="FC1414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04" name="Freeform 280"/>
            <p:cNvSpPr>
              <a:spLocks/>
            </p:cNvSpPr>
            <p:nvPr/>
          </p:nvSpPr>
          <p:spPr bwMode="auto">
            <a:xfrm>
              <a:off x="1178" y="2848"/>
              <a:ext cx="132" cy="71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6" y="71"/>
                </a:cxn>
                <a:cxn ang="0">
                  <a:pos x="132" y="46"/>
                </a:cxn>
                <a:cxn ang="0">
                  <a:pos x="46" y="0"/>
                </a:cxn>
                <a:cxn ang="0">
                  <a:pos x="0" y="24"/>
                </a:cxn>
              </a:cxnLst>
              <a:rect l="0" t="0" r="r" b="b"/>
              <a:pathLst>
                <a:path w="132" h="71">
                  <a:moveTo>
                    <a:pt x="0" y="24"/>
                  </a:moveTo>
                  <a:lnTo>
                    <a:pt x="86" y="71"/>
                  </a:lnTo>
                  <a:lnTo>
                    <a:pt x="132" y="46"/>
                  </a:lnTo>
                  <a:lnTo>
                    <a:pt x="46" y="0"/>
                  </a:lnTo>
                  <a:lnTo>
                    <a:pt x="0" y="24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705" name="Picture 28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187" y="2795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06" name="Picture 28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" y="2795"/>
              <a:ext cx="10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07" name="Freeform 283"/>
            <p:cNvSpPr>
              <a:spLocks/>
            </p:cNvSpPr>
            <p:nvPr/>
          </p:nvSpPr>
          <p:spPr bwMode="auto">
            <a:xfrm>
              <a:off x="1198" y="2795"/>
              <a:ext cx="92" cy="110"/>
            </a:xfrm>
            <a:custGeom>
              <a:avLst/>
              <a:gdLst/>
              <a:ahLst/>
              <a:cxnLst>
                <a:cxn ang="0">
                  <a:pos x="246" y="291"/>
                </a:cxn>
                <a:cxn ang="0">
                  <a:pos x="168" y="296"/>
                </a:cxn>
                <a:cxn ang="0">
                  <a:pos x="165" y="293"/>
                </a:cxn>
                <a:cxn ang="0">
                  <a:pos x="166" y="165"/>
                </a:cxn>
                <a:cxn ang="0">
                  <a:pos x="110" y="101"/>
                </a:cxn>
                <a:cxn ang="0">
                  <a:pos x="70" y="112"/>
                </a:cxn>
                <a:cxn ang="0">
                  <a:pos x="82" y="106"/>
                </a:cxn>
                <a:cxn ang="0">
                  <a:pos x="82" y="106"/>
                </a:cxn>
                <a:cxn ang="0">
                  <a:pos x="81" y="218"/>
                </a:cxn>
                <a:cxn ang="0">
                  <a:pos x="6" y="223"/>
                </a:cxn>
                <a:cxn ang="0">
                  <a:pos x="0" y="217"/>
                </a:cxn>
                <a:cxn ang="0">
                  <a:pos x="0" y="217"/>
                </a:cxn>
                <a:cxn ang="0">
                  <a:pos x="0" y="103"/>
                </a:cxn>
                <a:cxn ang="0">
                  <a:pos x="44" y="35"/>
                </a:cxn>
                <a:cxn ang="0">
                  <a:pos x="230" y="92"/>
                </a:cxn>
                <a:cxn ang="0">
                  <a:pos x="245" y="156"/>
                </a:cxn>
                <a:cxn ang="0">
                  <a:pos x="245" y="198"/>
                </a:cxn>
                <a:cxn ang="0">
                  <a:pos x="246" y="291"/>
                </a:cxn>
              </a:cxnLst>
              <a:rect l="0" t="0" r="r" b="b"/>
              <a:pathLst>
                <a:path w="246" h="316">
                  <a:moveTo>
                    <a:pt x="246" y="291"/>
                  </a:moveTo>
                  <a:cubicBezTo>
                    <a:pt x="226" y="313"/>
                    <a:pt x="191" y="316"/>
                    <a:pt x="168" y="296"/>
                  </a:cubicBezTo>
                  <a:cubicBezTo>
                    <a:pt x="167" y="295"/>
                    <a:pt x="166" y="294"/>
                    <a:pt x="165" y="293"/>
                  </a:cubicBezTo>
                  <a:cubicBezTo>
                    <a:pt x="165" y="250"/>
                    <a:pt x="165" y="207"/>
                    <a:pt x="166" y="165"/>
                  </a:cubicBezTo>
                  <a:cubicBezTo>
                    <a:pt x="168" y="132"/>
                    <a:pt x="143" y="103"/>
                    <a:pt x="110" y="101"/>
                  </a:cubicBezTo>
                  <a:cubicBezTo>
                    <a:pt x="96" y="100"/>
                    <a:pt x="82" y="104"/>
                    <a:pt x="70" y="112"/>
                  </a:cubicBezTo>
                  <a:cubicBezTo>
                    <a:pt x="74" y="109"/>
                    <a:pt x="77" y="107"/>
                    <a:pt x="82" y="106"/>
                  </a:cubicBezTo>
                  <a:lnTo>
                    <a:pt x="82" y="106"/>
                  </a:lnTo>
                  <a:lnTo>
                    <a:pt x="81" y="218"/>
                  </a:lnTo>
                  <a:cubicBezTo>
                    <a:pt x="62" y="240"/>
                    <a:pt x="28" y="242"/>
                    <a:pt x="6" y="223"/>
                  </a:cubicBezTo>
                  <a:cubicBezTo>
                    <a:pt x="4" y="221"/>
                    <a:pt x="2" y="219"/>
                    <a:pt x="0" y="217"/>
                  </a:cubicBezTo>
                  <a:lnTo>
                    <a:pt x="0" y="217"/>
                  </a:lnTo>
                  <a:lnTo>
                    <a:pt x="0" y="103"/>
                  </a:lnTo>
                  <a:cubicBezTo>
                    <a:pt x="4" y="75"/>
                    <a:pt x="19" y="50"/>
                    <a:pt x="44" y="35"/>
                  </a:cubicBezTo>
                  <a:cubicBezTo>
                    <a:pt x="111" y="0"/>
                    <a:pt x="194" y="25"/>
                    <a:pt x="230" y="92"/>
                  </a:cubicBezTo>
                  <a:cubicBezTo>
                    <a:pt x="240" y="112"/>
                    <a:pt x="246" y="134"/>
                    <a:pt x="245" y="156"/>
                  </a:cubicBezTo>
                  <a:lnTo>
                    <a:pt x="245" y="198"/>
                  </a:lnTo>
                  <a:lnTo>
                    <a:pt x="246" y="29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708" name="Picture 284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169" y="2867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09" name="Picture 285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169" y="2867"/>
              <a:ext cx="10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10" name="Freeform 286"/>
            <p:cNvSpPr>
              <a:spLocks/>
            </p:cNvSpPr>
            <p:nvPr/>
          </p:nvSpPr>
          <p:spPr bwMode="auto">
            <a:xfrm>
              <a:off x="1178" y="2872"/>
              <a:ext cx="86" cy="130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86" y="130"/>
                </a:cxn>
                <a:cxn ang="0">
                  <a:pos x="86" y="47"/>
                </a:cxn>
                <a:cxn ang="0">
                  <a:pos x="0" y="0"/>
                </a:cxn>
                <a:cxn ang="0">
                  <a:pos x="0" y="84"/>
                </a:cxn>
              </a:cxnLst>
              <a:rect l="0" t="0" r="r" b="b"/>
              <a:pathLst>
                <a:path w="86" h="130">
                  <a:moveTo>
                    <a:pt x="0" y="84"/>
                  </a:moveTo>
                  <a:lnTo>
                    <a:pt x="86" y="130"/>
                  </a:lnTo>
                  <a:lnTo>
                    <a:pt x="86" y="47"/>
                  </a:lnTo>
                  <a:lnTo>
                    <a:pt x="0" y="0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11" name="Freeform 287"/>
            <p:cNvSpPr>
              <a:spLocks/>
            </p:cNvSpPr>
            <p:nvPr/>
          </p:nvSpPr>
          <p:spPr bwMode="auto">
            <a:xfrm>
              <a:off x="1178" y="2802"/>
              <a:ext cx="132" cy="200"/>
            </a:xfrm>
            <a:custGeom>
              <a:avLst/>
              <a:gdLst/>
              <a:ahLst/>
              <a:cxnLst>
                <a:cxn ang="0">
                  <a:pos x="0" y="203"/>
                </a:cxn>
                <a:cxn ang="0">
                  <a:pos x="0" y="443"/>
                </a:cxn>
                <a:cxn ang="0">
                  <a:pos x="230" y="576"/>
                </a:cxn>
                <a:cxn ang="0">
                  <a:pos x="355" y="504"/>
                </a:cxn>
                <a:cxn ang="0">
                  <a:pos x="355" y="265"/>
                </a:cxn>
                <a:cxn ang="0">
                  <a:pos x="300" y="234"/>
                </a:cxn>
                <a:cxn ang="0">
                  <a:pos x="299" y="137"/>
                </a:cxn>
                <a:cxn ang="0">
                  <a:pos x="156" y="2"/>
                </a:cxn>
                <a:cxn ang="0">
                  <a:pos x="98" y="16"/>
                </a:cxn>
                <a:cxn ang="0">
                  <a:pos x="98" y="16"/>
                </a:cxn>
                <a:cxn ang="0">
                  <a:pos x="54" y="84"/>
                </a:cxn>
                <a:cxn ang="0">
                  <a:pos x="54" y="84"/>
                </a:cxn>
                <a:cxn ang="0">
                  <a:pos x="54" y="172"/>
                </a:cxn>
                <a:cxn ang="0">
                  <a:pos x="0" y="203"/>
                </a:cxn>
              </a:cxnLst>
              <a:rect l="0" t="0" r="r" b="b"/>
              <a:pathLst>
                <a:path w="355" h="576">
                  <a:moveTo>
                    <a:pt x="0" y="203"/>
                  </a:moveTo>
                  <a:lnTo>
                    <a:pt x="0" y="443"/>
                  </a:lnTo>
                  <a:lnTo>
                    <a:pt x="230" y="576"/>
                  </a:lnTo>
                  <a:lnTo>
                    <a:pt x="355" y="504"/>
                  </a:lnTo>
                  <a:lnTo>
                    <a:pt x="355" y="265"/>
                  </a:lnTo>
                  <a:lnTo>
                    <a:pt x="300" y="234"/>
                  </a:lnTo>
                  <a:lnTo>
                    <a:pt x="299" y="137"/>
                  </a:lnTo>
                  <a:cubicBezTo>
                    <a:pt x="298" y="61"/>
                    <a:pt x="233" y="0"/>
                    <a:pt x="156" y="2"/>
                  </a:cubicBezTo>
                  <a:cubicBezTo>
                    <a:pt x="135" y="2"/>
                    <a:pt x="116" y="7"/>
                    <a:pt x="98" y="16"/>
                  </a:cubicBezTo>
                  <a:lnTo>
                    <a:pt x="98" y="16"/>
                  </a:lnTo>
                  <a:cubicBezTo>
                    <a:pt x="73" y="31"/>
                    <a:pt x="58" y="56"/>
                    <a:pt x="54" y="84"/>
                  </a:cubicBezTo>
                  <a:lnTo>
                    <a:pt x="54" y="84"/>
                  </a:lnTo>
                  <a:lnTo>
                    <a:pt x="54" y="172"/>
                  </a:lnTo>
                  <a:lnTo>
                    <a:pt x="0" y="203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712" name="Picture 288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1193" y="2889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13" name="Picture 289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193" y="2889"/>
              <a:ext cx="54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14" name="Freeform 290"/>
            <p:cNvSpPr>
              <a:spLocks/>
            </p:cNvSpPr>
            <p:nvPr/>
          </p:nvSpPr>
          <p:spPr bwMode="auto">
            <a:xfrm>
              <a:off x="1205" y="2901"/>
              <a:ext cx="30" cy="45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1" y="1"/>
                </a:cxn>
                <a:cxn ang="0">
                  <a:pos x="28" y="21"/>
                </a:cxn>
                <a:cxn ang="0">
                  <a:pos x="19" y="44"/>
                </a:cxn>
                <a:cxn ang="0">
                  <a:pos x="3" y="25"/>
                </a:cxn>
              </a:cxnLst>
              <a:rect l="0" t="0" r="r" b="b"/>
              <a:pathLst>
                <a:path w="30" h="45">
                  <a:moveTo>
                    <a:pt x="3" y="25"/>
                  </a:moveTo>
                  <a:cubicBezTo>
                    <a:pt x="0" y="13"/>
                    <a:pt x="4" y="2"/>
                    <a:pt x="11" y="1"/>
                  </a:cubicBezTo>
                  <a:cubicBezTo>
                    <a:pt x="18" y="0"/>
                    <a:pt x="25" y="8"/>
                    <a:pt x="28" y="21"/>
                  </a:cubicBezTo>
                  <a:cubicBezTo>
                    <a:pt x="30" y="32"/>
                    <a:pt x="26" y="43"/>
                    <a:pt x="19" y="44"/>
                  </a:cubicBezTo>
                  <a:cubicBezTo>
                    <a:pt x="12" y="45"/>
                    <a:pt x="5" y="37"/>
                    <a:pt x="3" y="2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27715" name="Picture 291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205" y="2906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16" name="Picture 292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205" y="2906"/>
              <a:ext cx="1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17" name="Freeform 293"/>
            <p:cNvSpPr>
              <a:spLocks/>
            </p:cNvSpPr>
            <p:nvPr/>
          </p:nvSpPr>
          <p:spPr bwMode="auto">
            <a:xfrm>
              <a:off x="1216" y="2913"/>
              <a:ext cx="6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6" y="24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6" h="24">
                  <a:moveTo>
                    <a:pt x="0" y="21"/>
                  </a:moveTo>
                  <a:lnTo>
                    <a:pt x="6" y="24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18" name="Freeform 294"/>
            <p:cNvSpPr>
              <a:spLocks/>
            </p:cNvSpPr>
            <p:nvPr/>
          </p:nvSpPr>
          <p:spPr bwMode="auto">
            <a:xfrm>
              <a:off x="1228" y="2830"/>
              <a:ext cx="33" cy="37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84" y="105"/>
                </a:cxn>
                <a:cxn ang="0">
                  <a:pos x="85" y="64"/>
                </a:cxn>
                <a:cxn ang="0">
                  <a:pos x="28" y="0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56"/>
                </a:cxn>
              </a:cxnLst>
              <a:rect l="0" t="0" r="r" b="b"/>
              <a:pathLst>
                <a:path w="87" h="105">
                  <a:moveTo>
                    <a:pt x="0" y="56"/>
                  </a:moveTo>
                  <a:lnTo>
                    <a:pt x="84" y="105"/>
                  </a:lnTo>
                  <a:lnTo>
                    <a:pt x="85" y="64"/>
                  </a:lnTo>
                  <a:cubicBezTo>
                    <a:pt x="87" y="31"/>
                    <a:pt x="61" y="2"/>
                    <a:pt x="28" y="0"/>
                  </a:cubicBezTo>
                  <a:cubicBezTo>
                    <a:pt x="19" y="0"/>
                    <a:pt x="9" y="1"/>
                    <a:pt x="1" y="5"/>
                  </a:cubicBezTo>
                  <a:lnTo>
                    <a:pt x="1" y="5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19050" cap="rnd">
              <a:solidFill>
                <a:srgbClr val="4677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719" name="Rectangle 295"/>
          <p:cNvSpPr>
            <a:spLocks noChangeArrowheads="1"/>
          </p:cNvSpPr>
          <p:nvPr/>
        </p:nvSpPr>
        <p:spPr bwMode="auto">
          <a:xfrm>
            <a:off x="3213100" y="5829300"/>
            <a:ext cx="923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Not </a:t>
            </a:r>
            <a:r>
              <a:rPr lang="en-US" sz="1000" b="1" dirty="0" err="1">
                <a:latin typeface="Arial" pitchFamily="-109" charset="0"/>
              </a:rPr>
              <a:t>deletable</a:t>
            </a:r>
            <a:endParaRPr lang="en-US" sz="1000" b="1" dirty="0">
              <a:latin typeface="Arial" pitchFamily="-109" charset="0"/>
            </a:endParaRPr>
          </a:p>
        </p:txBody>
      </p:sp>
      <p:sp>
        <p:nvSpPr>
          <p:cNvPr id="1127720" name="Rectangle 296"/>
          <p:cNvSpPr>
            <a:spLocks noChangeArrowheads="1"/>
          </p:cNvSpPr>
          <p:nvPr/>
        </p:nvSpPr>
        <p:spPr bwMode="auto">
          <a:xfrm>
            <a:off x="3213100" y="6194425"/>
            <a:ext cx="10878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Not </a:t>
            </a:r>
            <a:r>
              <a:rPr lang="en-US" sz="1000" b="1" dirty="0" err="1">
                <a:latin typeface="Arial" pitchFamily="-109" charset="0"/>
              </a:rPr>
              <a:t>versionable</a:t>
            </a:r>
            <a:endParaRPr lang="en-US" sz="1000" b="1" dirty="0">
              <a:latin typeface="Arial" pitchFamily="-109" charset="0"/>
            </a:endParaRPr>
          </a:p>
        </p:txBody>
      </p:sp>
      <p:sp>
        <p:nvSpPr>
          <p:cNvPr id="1127721" name="Rectangle 297"/>
          <p:cNvSpPr>
            <a:spLocks noChangeArrowheads="1"/>
          </p:cNvSpPr>
          <p:nvPr/>
        </p:nvSpPr>
        <p:spPr bwMode="auto">
          <a:xfrm>
            <a:off x="3213100" y="6499225"/>
            <a:ext cx="10189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Not</a:t>
            </a:r>
            <a:r>
              <a:rPr lang="en-US" sz="1000" b="1" dirty="0" smtClean="0">
                <a:latin typeface="Arial" pitchFamily="-109" charset="0"/>
              </a:rPr>
              <a:t> modifiable</a:t>
            </a:r>
            <a:endParaRPr lang="en-US" sz="1000" b="1" dirty="0">
              <a:latin typeface="Arial" pitchFamily="-109" charset="0"/>
            </a:endParaRPr>
          </a:p>
        </p:txBody>
      </p:sp>
      <p:sp>
        <p:nvSpPr>
          <p:cNvPr id="1127722" name="Rectangle 298"/>
          <p:cNvSpPr>
            <a:spLocks noChangeArrowheads="1"/>
          </p:cNvSpPr>
          <p:nvPr/>
        </p:nvSpPr>
        <p:spPr bwMode="auto">
          <a:xfrm>
            <a:off x="2789238" y="5267325"/>
            <a:ext cx="21764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Maturity status of the PLM object</a:t>
            </a:r>
          </a:p>
        </p:txBody>
      </p:sp>
      <p:sp>
        <p:nvSpPr>
          <p:cNvPr id="1127723" name="Oval 299"/>
          <p:cNvSpPr>
            <a:spLocks noChangeArrowheads="1"/>
          </p:cNvSpPr>
          <p:nvPr/>
        </p:nvSpPr>
        <p:spPr bwMode="auto">
          <a:xfrm>
            <a:off x="5103813" y="5281613"/>
            <a:ext cx="330200" cy="2667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Ins="3657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724" name="Rectangle 300"/>
          <p:cNvSpPr>
            <a:spLocks noChangeArrowheads="1"/>
          </p:cNvSpPr>
          <p:nvPr/>
        </p:nvSpPr>
        <p:spPr bwMode="auto">
          <a:xfrm>
            <a:off x="5524500" y="5248275"/>
            <a:ext cx="106061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Current Project</a:t>
            </a:r>
          </a:p>
        </p:txBody>
      </p:sp>
      <p:sp>
        <p:nvSpPr>
          <p:cNvPr id="1127725" name="Rectangle 301"/>
          <p:cNvSpPr>
            <a:spLocks noChangeArrowheads="1"/>
          </p:cNvSpPr>
          <p:nvPr/>
        </p:nvSpPr>
        <p:spPr bwMode="auto">
          <a:xfrm>
            <a:off x="5749925" y="6124575"/>
            <a:ext cx="6758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Designer</a:t>
            </a:r>
          </a:p>
        </p:txBody>
      </p:sp>
      <p:sp>
        <p:nvSpPr>
          <p:cNvPr id="1127726" name="Rectangle 302"/>
          <p:cNvSpPr>
            <a:spLocks noChangeArrowheads="1"/>
          </p:cNvSpPr>
          <p:nvPr/>
        </p:nvSpPr>
        <p:spPr bwMode="auto">
          <a:xfrm>
            <a:off x="5734050" y="5818188"/>
            <a:ext cx="9163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Team Leader</a:t>
            </a:r>
          </a:p>
        </p:txBody>
      </p:sp>
      <p:sp>
        <p:nvSpPr>
          <p:cNvPr id="1127727" name="Rectangle 303"/>
          <p:cNvSpPr>
            <a:spLocks noChangeArrowheads="1"/>
          </p:cNvSpPr>
          <p:nvPr/>
        </p:nvSpPr>
        <p:spPr bwMode="auto">
          <a:xfrm>
            <a:off x="5734050" y="6423025"/>
            <a:ext cx="10128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 dirty="0">
                <a:latin typeface="Arial" pitchFamily="-109" charset="0"/>
              </a:rPr>
              <a:t>Reviewer</a:t>
            </a:r>
          </a:p>
        </p:txBody>
      </p:sp>
      <p:sp>
        <p:nvSpPr>
          <p:cNvPr id="1127728" name="Rectangle 304"/>
          <p:cNvSpPr>
            <a:spLocks noChangeArrowheads="1"/>
          </p:cNvSpPr>
          <p:nvPr/>
        </p:nvSpPr>
        <p:spPr bwMode="auto">
          <a:xfrm>
            <a:off x="5499100" y="5524500"/>
            <a:ext cx="473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latin typeface="Arial" pitchFamily="-109" charset="0"/>
              </a:rPr>
              <a:t>Roles</a:t>
            </a:r>
          </a:p>
        </p:txBody>
      </p:sp>
      <p:pic>
        <p:nvPicPr>
          <p:cNvPr id="1127729" name="Picture 305"/>
          <p:cNvPicPr>
            <a:picLocks noChangeAspect="1" noChangeArrowheads="1"/>
          </p:cNvPicPr>
          <p:nvPr/>
        </p:nvPicPr>
        <p:blipFill>
          <a:blip r:embed="rId44">
            <a:alphaModFix amt="50000"/>
          </a:blip>
          <a:srcRect/>
          <a:stretch>
            <a:fillRect/>
          </a:stretch>
        </p:blipFill>
        <p:spPr bwMode="auto">
          <a:xfrm>
            <a:off x="5422900" y="5870575"/>
            <a:ext cx="3111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730" name="Picture 306"/>
          <p:cNvPicPr>
            <a:picLocks noChangeAspect="1" noChangeArrowheads="1"/>
          </p:cNvPicPr>
          <p:nvPr/>
        </p:nvPicPr>
        <p:blipFill>
          <a:blip r:embed="rId46">
            <a:alphaModFix amt="50000"/>
          </a:blip>
          <a:srcRect/>
          <a:stretch>
            <a:fillRect/>
          </a:stretch>
        </p:blipFill>
        <p:spPr bwMode="auto">
          <a:xfrm>
            <a:off x="5427663" y="6156325"/>
            <a:ext cx="3016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731" name="Picture 307"/>
          <p:cNvPicPr>
            <a:picLocks noChangeAspect="1" noChangeArrowheads="1"/>
          </p:cNvPicPr>
          <p:nvPr/>
        </p:nvPicPr>
        <p:blipFill>
          <a:blip r:embed="rId45">
            <a:alphaModFix amt="50000"/>
          </a:blip>
          <a:srcRect/>
          <a:stretch>
            <a:fillRect/>
          </a:stretch>
        </p:blipFill>
        <p:spPr bwMode="auto">
          <a:xfrm>
            <a:off x="5427663" y="6459538"/>
            <a:ext cx="304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7732" name="Rectangle 308"/>
          <p:cNvSpPr>
            <a:spLocks noChangeArrowheads="1"/>
          </p:cNvSpPr>
          <p:nvPr/>
        </p:nvSpPr>
        <p:spPr bwMode="auto">
          <a:xfrm>
            <a:off x="2832100" y="5508625"/>
            <a:ext cx="21764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latin typeface="Arial" pitchFamily="-109" charset="0"/>
              </a:rPr>
              <a:t>PLM Object is:</a:t>
            </a:r>
          </a:p>
        </p:txBody>
      </p:sp>
      <p:sp>
        <p:nvSpPr>
          <p:cNvPr id="1127733" name="Text Box 309"/>
          <p:cNvSpPr txBox="1">
            <a:spLocks noChangeArrowheads="1"/>
          </p:cNvSpPr>
          <p:nvPr/>
        </p:nvSpPr>
        <p:spPr bwMode="auto">
          <a:xfrm>
            <a:off x="7994650" y="3079750"/>
            <a:ext cx="615950" cy="214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b="1" dirty="0" err="1">
                <a:latin typeface="Arial" pitchFamily="-109" charset="0"/>
              </a:rPr>
              <a:t>MyProject</a:t>
            </a:r>
            <a:endParaRPr lang="en-US" sz="800" b="1" dirty="0">
              <a:latin typeface="Arial" pitchFamily="-109" charset="0"/>
            </a:endParaRPr>
          </a:p>
        </p:txBody>
      </p:sp>
      <p:pic>
        <p:nvPicPr>
          <p:cNvPr id="1127734" name="Picture 310"/>
          <p:cNvPicPr>
            <a:picLocks noChangeAspect="1" noChangeArrowheads="1"/>
          </p:cNvPicPr>
          <p:nvPr/>
        </p:nvPicPr>
        <p:blipFill>
          <a:blip r:embed="rId44">
            <a:alphaModFix amt="50000"/>
          </a:blip>
          <a:srcRect/>
          <a:stretch>
            <a:fillRect/>
          </a:stretch>
        </p:blipFill>
        <p:spPr bwMode="auto">
          <a:xfrm>
            <a:off x="6927850" y="3079750"/>
            <a:ext cx="3111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735" name="Picture 311"/>
          <p:cNvPicPr>
            <a:picLocks noChangeAspect="1" noChangeArrowheads="1"/>
          </p:cNvPicPr>
          <p:nvPr/>
        </p:nvPicPr>
        <p:blipFill>
          <a:blip r:embed="rId45">
            <a:alphaModFix amt="50000"/>
          </a:blip>
          <a:srcRect/>
          <a:stretch>
            <a:fillRect/>
          </a:stretch>
        </p:blipFill>
        <p:spPr bwMode="auto">
          <a:xfrm>
            <a:off x="7689850" y="3079750"/>
            <a:ext cx="2714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736" name="Picture 312"/>
          <p:cNvPicPr>
            <a:picLocks noChangeAspect="1" noChangeArrowheads="1"/>
          </p:cNvPicPr>
          <p:nvPr/>
        </p:nvPicPr>
        <p:blipFill>
          <a:blip r:embed="rId46">
            <a:alphaModFix amt="50000"/>
          </a:blip>
          <a:srcRect/>
          <a:stretch>
            <a:fillRect/>
          </a:stretch>
        </p:blipFill>
        <p:spPr bwMode="auto">
          <a:xfrm>
            <a:off x="7308850" y="3079750"/>
            <a:ext cx="3016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738" name="Picture 31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1845182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39" name="Picture 31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206025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0" name="Picture 31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2724657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1" name="Picture 3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122205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2" name="Picture 31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1419732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3" name="Picture 3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1625280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4" name="Picture 320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2484945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5" name="Picture 32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1834070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6" name="Picture 32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204914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47" name="Picture 32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2713545"/>
            <a:ext cx="127000" cy="19685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127748" name="Object 324"/>
          <p:cNvGraphicFramePr>
            <a:graphicFrameLocks noChangeAspect="1"/>
          </p:cNvGraphicFramePr>
          <p:nvPr/>
        </p:nvGraphicFramePr>
        <p:xfrm>
          <a:off x="304800" y="3613150"/>
          <a:ext cx="1981200" cy="1905000"/>
        </p:xfrm>
        <a:graphic>
          <a:graphicData uri="http://schemas.openxmlformats.org/presentationml/2006/ole">
            <p:oleObj spid="_x0000_s55300" name="Worksheet" r:id="rId65" imgW="2775326" imgH="1443365" progId="Excel.Sheet.8">
              <p:embed/>
            </p:oleObj>
          </a:graphicData>
        </a:graphic>
      </p:graphicFrame>
      <p:pic>
        <p:nvPicPr>
          <p:cNvPr id="1127749" name="Picture 32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385286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0" name="Picture 32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4027488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1" name="Picture 32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4256088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2" name="Picture 32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5092700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3" name="Picture 329"/>
          <p:cNvPicPr>
            <a:picLocks noChangeAspect="1" noChangeArrowheads="1"/>
          </p:cNvPicPr>
          <p:nvPr/>
        </p:nvPicPr>
        <p:blipFill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3624263"/>
            <a:ext cx="271463" cy="219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54" name="Picture 330"/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3624263"/>
            <a:ext cx="254000" cy="200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55" name="Picture 331"/>
          <p:cNvPicPr>
            <a:picLocks noChangeAspect="1" noChangeArrowheads="1"/>
          </p:cNvPicPr>
          <p:nvPr/>
        </p:nvPicPr>
        <p:blipFill>
          <a:blip r:embed="rId46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3624263"/>
            <a:ext cx="273050" cy="187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56" name="Picture 33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444182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7" name="Picture 33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4679950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8" name="Picture 33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66800" y="5321300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59" name="Picture 33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3841750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0" name="Picture 33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401637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1" name="Picture 33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424497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2" name="Picture 33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5081588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3" name="Picture 33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443071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4" name="Picture 340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4668838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5" name="Picture 34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24000" y="5310188"/>
            <a:ext cx="127000" cy="19685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127766" name="Object 342"/>
          <p:cNvGraphicFramePr>
            <a:graphicFrameLocks noChangeAspect="1"/>
          </p:cNvGraphicFramePr>
          <p:nvPr/>
        </p:nvGraphicFramePr>
        <p:xfrm>
          <a:off x="6934200" y="3536950"/>
          <a:ext cx="1981200" cy="1905000"/>
        </p:xfrm>
        <a:graphic>
          <a:graphicData uri="http://schemas.openxmlformats.org/presentationml/2006/ole">
            <p:oleObj spid="_x0000_s55301" name="Worksheet" r:id="rId66" imgW="2775326" imgH="1443365" progId="Excel.Sheet.8">
              <p:embed/>
            </p:oleObj>
          </a:graphicData>
        </a:graphic>
      </p:graphicFrame>
      <p:pic>
        <p:nvPicPr>
          <p:cNvPr id="1127767" name="Picture 34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96200" y="377666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8" name="Picture 34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96200" y="5016500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69" name="Picture 34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610600" y="377666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70" name="Picture 346"/>
          <p:cNvPicPr>
            <a:picLocks noChangeAspect="1" noChangeArrowheads="1"/>
          </p:cNvPicPr>
          <p:nvPr/>
        </p:nvPicPr>
        <p:blipFill>
          <a:blip r:embed="rId45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34400" y="3548063"/>
            <a:ext cx="271463" cy="219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71" name="Picture 347"/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0" y="3548063"/>
            <a:ext cx="254000" cy="200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72" name="Picture 348"/>
          <p:cNvPicPr>
            <a:picLocks noChangeAspect="1" noChangeArrowheads="1"/>
          </p:cNvPicPr>
          <p:nvPr/>
        </p:nvPicPr>
        <p:blipFill>
          <a:blip r:embed="rId46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77200" y="3548063"/>
            <a:ext cx="273050" cy="187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127773" name="Picture 34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96200" y="4603750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74" name="Picture 350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96200" y="5245100"/>
            <a:ext cx="127000" cy="1968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75" name="Picture 35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153400" y="3765550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76" name="Picture 35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96200" y="4789488"/>
            <a:ext cx="127000" cy="19526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353"/>
          <p:cNvGrpSpPr>
            <a:grpSpLocks/>
          </p:cNvGrpSpPr>
          <p:nvPr/>
        </p:nvGrpSpPr>
        <p:grpSpPr bwMode="auto">
          <a:xfrm>
            <a:off x="2374900" y="5219700"/>
            <a:ext cx="403225" cy="333375"/>
            <a:chOff x="1528" y="3080"/>
            <a:chExt cx="624" cy="552"/>
          </a:xfrm>
        </p:grpSpPr>
        <p:sp>
          <p:nvSpPr>
            <p:cNvPr id="1127778" name="Oval 354"/>
            <p:cNvSpPr>
              <a:spLocks noChangeArrowheads="1"/>
            </p:cNvSpPr>
            <p:nvPr/>
          </p:nvSpPr>
          <p:spPr bwMode="auto">
            <a:xfrm>
              <a:off x="1528" y="3080"/>
              <a:ext cx="624" cy="5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Ins="36576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779" name="Oval 355"/>
            <p:cNvSpPr>
              <a:spLocks noChangeArrowheads="1"/>
            </p:cNvSpPr>
            <p:nvPr/>
          </p:nvSpPr>
          <p:spPr bwMode="auto">
            <a:xfrm>
              <a:off x="1584" y="3136"/>
              <a:ext cx="512" cy="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Ins="36576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7780" name="Picture 356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45400" y="2165350"/>
            <a:ext cx="127000" cy="195263"/>
          </a:xfrm>
          <a:prstGeom prst="rect">
            <a:avLst/>
          </a:prstGeom>
          <a:noFill/>
        </p:spPr>
      </p:pic>
      <p:pic>
        <p:nvPicPr>
          <p:cNvPr id="1127781" name="Picture 35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645400" y="1936750"/>
            <a:ext cx="127000" cy="195263"/>
          </a:xfrm>
          <a:prstGeom prst="rect">
            <a:avLst/>
          </a:prstGeom>
          <a:noFill/>
        </p:spPr>
      </p:pic>
      <p:pic>
        <p:nvPicPr>
          <p:cNvPr id="1127782" name="Picture 35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073150" y="4905375"/>
            <a:ext cx="127000" cy="1952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7783" name="Picture 35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530350" y="4894263"/>
            <a:ext cx="127000" cy="1952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27785" name="Text Box 361"/>
          <p:cNvSpPr txBox="1">
            <a:spLocks noChangeArrowheads="1"/>
          </p:cNvSpPr>
          <p:nvPr/>
        </p:nvSpPr>
        <p:spPr bwMode="auto">
          <a:xfrm>
            <a:off x="3054350" y="831554"/>
            <a:ext cx="3354388" cy="463846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  <a:effectLst/>
        </p:spPr>
        <p:txBody>
          <a:bodyPr lIns="90000" tIns="46800" rIns="36000" bIns="46800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b="1" dirty="0" err="1">
                <a:solidFill>
                  <a:srgbClr val="000066"/>
                </a:solidFill>
                <a:latin typeface="Arial" pitchFamily="-109" charset="0"/>
              </a:rPr>
              <a:t>MyProject</a:t>
            </a:r>
            <a:r>
              <a:rPr lang="en-US" sz="800" b="1" dirty="0">
                <a:solidFill>
                  <a:srgbClr val="000066"/>
                </a:solidFill>
                <a:latin typeface="Arial" pitchFamily="-109" charset="0"/>
              </a:rPr>
              <a:t> = every data from current project</a:t>
            </a:r>
          </a:p>
          <a:p>
            <a:pPr algn="l"/>
            <a:r>
              <a:rPr lang="en-US" sz="800" b="1" dirty="0" err="1">
                <a:solidFill>
                  <a:srgbClr val="000066"/>
                </a:solidFill>
                <a:latin typeface="Arial" pitchFamily="-109" charset="0"/>
              </a:rPr>
              <a:t>MyData</a:t>
            </a:r>
            <a:r>
              <a:rPr lang="en-US" sz="800" b="1" dirty="0">
                <a:solidFill>
                  <a:srgbClr val="000066"/>
                </a:solidFill>
                <a:latin typeface="Arial" pitchFamily="-109" charset="0"/>
              </a:rPr>
              <a:t> = data owned by me</a:t>
            </a:r>
          </a:p>
          <a:p>
            <a:pPr algn="l"/>
            <a:r>
              <a:rPr lang="en-US" sz="800" b="1" dirty="0" err="1">
                <a:solidFill>
                  <a:srgbClr val="000066"/>
                </a:solidFill>
                <a:latin typeface="Arial" pitchFamily="-109" charset="0"/>
              </a:rPr>
              <a:t>MyProject</a:t>
            </a:r>
            <a:r>
              <a:rPr lang="en-US" sz="800" b="1" dirty="0">
                <a:solidFill>
                  <a:srgbClr val="000066"/>
                </a:solidFill>
                <a:latin typeface="Arial" pitchFamily="-109" charset="0"/>
              </a:rPr>
              <a:t> and </a:t>
            </a:r>
            <a:r>
              <a:rPr lang="en-US" sz="800" b="1" dirty="0" err="1">
                <a:solidFill>
                  <a:srgbClr val="000066"/>
                </a:solidFill>
                <a:latin typeface="Arial" pitchFamily="-109" charset="0"/>
              </a:rPr>
              <a:t>MyData</a:t>
            </a:r>
            <a:r>
              <a:rPr lang="en-US" sz="800" b="1" dirty="0">
                <a:solidFill>
                  <a:srgbClr val="000066"/>
                </a:solidFill>
                <a:latin typeface="Arial" pitchFamily="-109" charset="0"/>
              </a:rPr>
              <a:t> = data owned by me in current project only</a:t>
            </a:r>
            <a:endParaRPr lang="en-US" sz="800" b="1" dirty="0">
              <a:latin typeface="Arial" pitchFamily="-109" charset="0"/>
            </a:endParaRPr>
          </a:p>
        </p:txBody>
      </p:sp>
      <p:sp>
        <p:nvSpPr>
          <p:cNvPr id="1127786" name="Rectangle 36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PLM policy on </a:t>
            </a:r>
            <a:r>
              <a:rPr lang="en-US" dirty="0" smtClean="0"/>
              <a:t>V6R2009x </a:t>
            </a:r>
            <a:r>
              <a:rPr lang="fr-FR" dirty="0" smtClean="0"/>
              <a:t>–</a:t>
            </a:r>
            <a:r>
              <a:rPr lang="en-US" dirty="0" smtClean="0"/>
              <a:t> Default Lifecycle</a:t>
            </a:r>
            <a:endParaRPr lang="fr-FR" dirty="0"/>
          </a:p>
        </p:txBody>
      </p:sp>
      <p:sp>
        <p:nvSpPr>
          <p:cNvPr id="1127787" name="Text Box 363"/>
          <p:cNvSpPr txBox="1">
            <a:spLocks noChangeArrowheads="1"/>
          </p:cNvSpPr>
          <p:nvPr/>
        </p:nvSpPr>
        <p:spPr bwMode="auto">
          <a:xfrm>
            <a:off x="1836738" y="3402013"/>
            <a:ext cx="453650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Reviewer</a:t>
            </a:r>
          </a:p>
        </p:txBody>
      </p:sp>
      <p:sp>
        <p:nvSpPr>
          <p:cNvPr id="1127788" name="Text Box 364"/>
          <p:cNvSpPr txBox="1">
            <a:spLocks noChangeArrowheads="1"/>
          </p:cNvSpPr>
          <p:nvPr/>
        </p:nvSpPr>
        <p:spPr bwMode="auto">
          <a:xfrm>
            <a:off x="1354138" y="3398838"/>
            <a:ext cx="440826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Designer</a:t>
            </a:r>
          </a:p>
        </p:txBody>
      </p:sp>
      <p:sp>
        <p:nvSpPr>
          <p:cNvPr id="1127789" name="Text Box 365"/>
          <p:cNvSpPr txBox="1">
            <a:spLocks noChangeArrowheads="1"/>
          </p:cNvSpPr>
          <p:nvPr/>
        </p:nvSpPr>
        <p:spPr bwMode="auto">
          <a:xfrm>
            <a:off x="922338" y="3405188"/>
            <a:ext cx="338234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Leader</a:t>
            </a:r>
          </a:p>
        </p:txBody>
      </p:sp>
      <p:sp>
        <p:nvSpPr>
          <p:cNvPr id="1127790" name="Text Box 366"/>
          <p:cNvSpPr txBox="1">
            <a:spLocks noChangeArrowheads="1"/>
          </p:cNvSpPr>
          <p:nvPr/>
        </p:nvSpPr>
        <p:spPr bwMode="auto">
          <a:xfrm>
            <a:off x="3948113" y="2065338"/>
            <a:ext cx="1512887" cy="47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36000" bIns="46800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Arial" pitchFamily="-109" charset="0"/>
              </a:rPr>
              <a:t>Name of transition in </a:t>
            </a:r>
          </a:p>
          <a:p>
            <a:r>
              <a:rPr lang="en-US" sz="1000">
                <a:latin typeface="Arial" pitchFamily="-109" charset="0"/>
              </a:rPr>
              <a:t>Business Modeler LCG</a:t>
            </a:r>
          </a:p>
        </p:txBody>
      </p:sp>
      <p:sp>
        <p:nvSpPr>
          <p:cNvPr id="366" name="Text Box 363"/>
          <p:cNvSpPr txBox="1">
            <a:spLocks noChangeArrowheads="1"/>
          </p:cNvSpPr>
          <p:nvPr/>
        </p:nvSpPr>
        <p:spPr bwMode="auto">
          <a:xfrm>
            <a:off x="1817528" y="842678"/>
            <a:ext cx="453650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Reviewer</a:t>
            </a:r>
          </a:p>
        </p:txBody>
      </p:sp>
      <p:sp>
        <p:nvSpPr>
          <p:cNvPr id="367" name="Text Box 364"/>
          <p:cNvSpPr txBox="1">
            <a:spLocks noChangeArrowheads="1"/>
          </p:cNvSpPr>
          <p:nvPr/>
        </p:nvSpPr>
        <p:spPr bwMode="auto">
          <a:xfrm>
            <a:off x="1334928" y="839503"/>
            <a:ext cx="440826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Designer</a:t>
            </a:r>
          </a:p>
        </p:txBody>
      </p:sp>
      <p:sp>
        <p:nvSpPr>
          <p:cNvPr id="368" name="Text Box 365"/>
          <p:cNvSpPr txBox="1">
            <a:spLocks noChangeArrowheads="1"/>
          </p:cNvSpPr>
          <p:nvPr/>
        </p:nvSpPr>
        <p:spPr bwMode="auto">
          <a:xfrm>
            <a:off x="903128" y="830485"/>
            <a:ext cx="338234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Leader</a:t>
            </a:r>
          </a:p>
        </p:txBody>
      </p:sp>
      <p:sp>
        <p:nvSpPr>
          <p:cNvPr id="369" name="Text Box 363"/>
          <p:cNvSpPr txBox="1">
            <a:spLocks noChangeArrowheads="1"/>
          </p:cNvSpPr>
          <p:nvPr/>
        </p:nvSpPr>
        <p:spPr bwMode="auto">
          <a:xfrm>
            <a:off x="8399616" y="940514"/>
            <a:ext cx="453650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Reviewer</a:t>
            </a:r>
          </a:p>
        </p:txBody>
      </p:sp>
      <p:sp>
        <p:nvSpPr>
          <p:cNvPr id="370" name="Text Box 364"/>
          <p:cNvSpPr txBox="1">
            <a:spLocks noChangeArrowheads="1"/>
          </p:cNvSpPr>
          <p:nvPr/>
        </p:nvSpPr>
        <p:spPr bwMode="auto">
          <a:xfrm>
            <a:off x="7917016" y="937339"/>
            <a:ext cx="440826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Designer</a:t>
            </a:r>
          </a:p>
        </p:txBody>
      </p:sp>
      <p:sp>
        <p:nvSpPr>
          <p:cNvPr id="371" name="Text Box 365"/>
          <p:cNvSpPr txBox="1">
            <a:spLocks noChangeArrowheads="1"/>
          </p:cNvSpPr>
          <p:nvPr/>
        </p:nvSpPr>
        <p:spPr bwMode="auto">
          <a:xfrm>
            <a:off x="7485216" y="943689"/>
            <a:ext cx="338234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Arial" pitchFamily="-109" charset="0"/>
              </a:rPr>
              <a:t>Leader</a:t>
            </a:r>
          </a:p>
        </p:txBody>
      </p:sp>
      <p:sp>
        <p:nvSpPr>
          <p:cNvPr id="372" name="Text Box 363"/>
          <p:cNvSpPr txBox="1">
            <a:spLocks noChangeArrowheads="1"/>
          </p:cNvSpPr>
          <p:nvPr/>
        </p:nvSpPr>
        <p:spPr bwMode="auto">
          <a:xfrm>
            <a:off x="8449050" y="3378652"/>
            <a:ext cx="453650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Reviewer</a:t>
            </a:r>
          </a:p>
        </p:txBody>
      </p:sp>
      <p:sp>
        <p:nvSpPr>
          <p:cNvPr id="373" name="Text Box 364"/>
          <p:cNvSpPr txBox="1">
            <a:spLocks noChangeArrowheads="1"/>
          </p:cNvSpPr>
          <p:nvPr/>
        </p:nvSpPr>
        <p:spPr bwMode="auto">
          <a:xfrm>
            <a:off x="7966450" y="3375477"/>
            <a:ext cx="440826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Designer</a:t>
            </a:r>
          </a:p>
        </p:txBody>
      </p:sp>
      <p:sp>
        <p:nvSpPr>
          <p:cNvPr id="374" name="Text Box 365"/>
          <p:cNvSpPr txBox="1">
            <a:spLocks noChangeArrowheads="1"/>
          </p:cNvSpPr>
          <p:nvPr/>
        </p:nvSpPr>
        <p:spPr bwMode="auto">
          <a:xfrm>
            <a:off x="7534650" y="3381827"/>
            <a:ext cx="338234" cy="123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Arial" pitchFamily="-109" charset="0"/>
              </a:rPr>
              <a:t>Leader</a:t>
            </a:r>
          </a:p>
        </p:txBody>
      </p:sp>
      <p:pic>
        <p:nvPicPr>
          <p:cNvPr id="375" name="Picture 346"/>
          <p:cNvPicPr>
            <a:picLocks noChangeAspect="1" noChangeArrowheads="1"/>
          </p:cNvPicPr>
          <p:nvPr/>
        </p:nvPicPr>
        <p:blipFill>
          <a:blip r:embed="rId45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96064" y="1114757"/>
            <a:ext cx="271463" cy="219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376" name="Picture 347"/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1664" y="1114757"/>
            <a:ext cx="254000" cy="200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377" name="Picture 348"/>
          <p:cNvPicPr>
            <a:picLocks noChangeAspect="1" noChangeArrowheads="1"/>
          </p:cNvPicPr>
          <p:nvPr/>
        </p:nvPicPr>
        <p:blipFill>
          <a:blip r:embed="rId46">
            <a:clrChange>
              <a:clrFrom>
                <a:srgbClr val="8FA0B7"/>
              </a:clrFrom>
              <a:clrTo>
                <a:srgbClr val="8FA0B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38864" y="1114757"/>
            <a:ext cx="273050" cy="187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378" name="Rectangle 296"/>
          <p:cNvSpPr>
            <a:spLocks noChangeArrowheads="1"/>
          </p:cNvSpPr>
          <p:nvPr/>
        </p:nvSpPr>
        <p:spPr bwMode="auto">
          <a:xfrm>
            <a:off x="2819400" y="1597025"/>
            <a:ext cx="10779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accent2"/>
                </a:solidFill>
                <a:latin typeface="Arial" pitchFamily="-109" charset="0"/>
              </a:rPr>
              <a:t>Not </a:t>
            </a:r>
            <a:r>
              <a:rPr lang="en-US" sz="1000" dirty="0" err="1">
                <a:solidFill>
                  <a:schemeClr val="accent2"/>
                </a:solidFill>
                <a:latin typeface="Arial" pitchFamily="-109" charset="0"/>
              </a:rPr>
              <a:t>versionable</a:t>
            </a:r>
            <a:endParaRPr lang="en-US" sz="1000" dirty="0">
              <a:solidFill>
                <a:schemeClr val="accent2"/>
              </a:solidFill>
              <a:latin typeface="Arial" pitchFamily="-109" charset="0"/>
            </a:endParaRPr>
          </a:p>
        </p:txBody>
      </p:sp>
      <p:sp>
        <p:nvSpPr>
          <p:cNvPr id="379" name="Rectangle 295"/>
          <p:cNvSpPr>
            <a:spLocks noChangeArrowheads="1"/>
          </p:cNvSpPr>
          <p:nvPr/>
        </p:nvSpPr>
        <p:spPr bwMode="auto">
          <a:xfrm>
            <a:off x="6019800" y="1397000"/>
            <a:ext cx="923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accent2"/>
                </a:solidFill>
                <a:latin typeface="Arial" pitchFamily="-109" charset="0"/>
              </a:rPr>
              <a:t>Not </a:t>
            </a:r>
            <a:r>
              <a:rPr lang="en-US" sz="1000" dirty="0" err="1">
                <a:solidFill>
                  <a:schemeClr val="accent2"/>
                </a:solidFill>
                <a:latin typeface="Arial" pitchFamily="-109" charset="0"/>
              </a:rPr>
              <a:t>deletable</a:t>
            </a:r>
            <a:endParaRPr lang="en-US" sz="1000" dirty="0">
              <a:solidFill>
                <a:schemeClr val="accent2"/>
              </a:solidFill>
              <a:latin typeface="Arial" pitchFamily="-109" charset="0"/>
            </a:endParaRPr>
          </a:p>
        </p:txBody>
      </p:sp>
      <p:sp>
        <p:nvSpPr>
          <p:cNvPr id="380" name="Rectangle 295"/>
          <p:cNvSpPr>
            <a:spLocks noChangeArrowheads="1"/>
          </p:cNvSpPr>
          <p:nvPr/>
        </p:nvSpPr>
        <p:spPr bwMode="auto">
          <a:xfrm>
            <a:off x="6032500" y="3581400"/>
            <a:ext cx="923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accent2"/>
                </a:solidFill>
                <a:latin typeface="Arial" pitchFamily="-109" charset="0"/>
              </a:rPr>
              <a:t>Not </a:t>
            </a:r>
            <a:r>
              <a:rPr lang="en-US" sz="1000" dirty="0" err="1">
                <a:solidFill>
                  <a:schemeClr val="accent2"/>
                </a:solidFill>
                <a:latin typeface="Arial" pitchFamily="-109" charset="0"/>
              </a:rPr>
              <a:t>deletable</a:t>
            </a:r>
            <a:endParaRPr lang="en-US" sz="1000" dirty="0">
              <a:solidFill>
                <a:schemeClr val="accent2"/>
              </a:solidFill>
              <a:latin typeface="Arial" pitchFamily="-109" charset="0"/>
            </a:endParaRPr>
          </a:p>
        </p:txBody>
      </p:sp>
      <p:sp>
        <p:nvSpPr>
          <p:cNvPr id="381" name="Rectangle 297"/>
          <p:cNvSpPr>
            <a:spLocks noChangeArrowheads="1"/>
          </p:cNvSpPr>
          <p:nvPr/>
        </p:nvSpPr>
        <p:spPr bwMode="auto">
          <a:xfrm>
            <a:off x="6032500" y="3375025"/>
            <a:ext cx="101980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36576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accent2"/>
                </a:solidFill>
                <a:latin typeface="Arial" pitchFamily="-109" charset="0"/>
              </a:rPr>
              <a:t>Not</a:t>
            </a:r>
            <a:r>
              <a:rPr lang="en-US" sz="1000" dirty="0" smtClean="0">
                <a:solidFill>
                  <a:schemeClr val="accent2"/>
                </a:solidFill>
                <a:latin typeface="Arial" pitchFamily="-109" charset="0"/>
              </a:rPr>
              <a:t> modifiable</a:t>
            </a:r>
            <a:endParaRPr lang="en-US" sz="1000" dirty="0">
              <a:solidFill>
                <a:schemeClr val="accent2"/>
              </a:solidFill>
              <a:latin typeface="Arial" pitchFamily="-109" charset="0"/>
            </a:endParaRPr>
          </a:p>
        </p:txBody>
      </p:sp>
      <p:sp>
        <p:nvSpPr>
          <p:cNvPr id="382" name="Flèche en arc 381"/>
          <p:cNvSpPr/>
          <p:nvPr/>
        </p:nvSpPr>
        <p:spPr bwMode="auto">
          <a:xfrm rot="6367503">
            <a:off x="2183094" y="1684146"/>
            <a:ext cx="638141" cy="8229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814023"/>
              <a:gd name="adj5" fmla="val 12500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84" name="Flèche en arc 383"/>
          <p:cNvSpPr/>
          <p:nvPr/>
        </p:nvSpPr>
        <p:spPr bwMode="auto">
          <a:xfrm rot="3679746" flipV="1">
            <a:off x="6477944" y="1229083"/>
            <a:ext cx="638141" cy="85188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814023"/>
              <a:gd name="adj5" fmla="val 12500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85" name="Flèche en arc 384"/>
          <p:cNvSpPr/>
          <p:nvPr/>
        </p:nvSpPr>
        <p:spPr bwMode="auto">
          <a:xfrm rot="3679746" flipV="1">
            <a:off x="6490644" y="3553183"/>
            <a:ext cx="638141" cy="85188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456327"/>
              <a:gd name="adj5" fmla="val 12500"/>
            </a:avLst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TBg_ScreensProcess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EEC6"/>
              </a:clrFrom>
              <a:clrTo>
                <a:srgbClr val="FDEEC6">
                  <a:alpha val="0"/>
                </a:srgbClr>
              </a:clrTo>
            </a:clrChange>
          </a:blip>
          <a:srcRect l="3589" t="3600" r="6059" b="6053"/>
          <a:stretch>
            <a:fillRect/>
          </a:stretch>
        </p:blipFill>
        <p:spPr bwMode="auto">
          <a:xfrm>
            <a:off x="701675" y="1228725"/>
            <a:ext cx="7924800" cy="477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157288" y="1455738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4525963"/>
          </a:xfrm>
        </p:spPr>
        <p:txBody>
          <a:bodyPr/>
          <a:lstStyle/>
          <a:p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Life Cycle - Implementation</a:t>
            </a:r>
            <a:endParaRPr lang="en-US" dirty="0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513013" y="1646238"/>
            <a:ext cx="487362" cy="447675"/>
            <a:chOff x="2853" y="915"/>
            <a:chExt cx="307" cy="2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4010025"/>
            <a:ext cx="1993900" cy="58221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Change Maturity Graph</a:t>
            </a:r>
            <a:endParaRPr lang="en-US" sz="1600" b="1" dirty="0">
              <a:solidFill>
                <a:srgbClr val="000099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1075" y="5715000"/>
            <a:ext cx="1614488" cy="58221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Deploy Policy Chooser</a:t>
            </a:r>
            <a:endParaRPr lang="en-US" sz="1600" b="1" dirty="0">
              <a:solidFill>
                <a:srgbClr val="000099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8000" y="1524000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Clone Policy</a:t>
            </a:r>
            <a:endParaRPr lang="en-US" sz="1600" b="1" dirty="0">
              <a:solidFill>
                <a:srgbClr val="000099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3600" y="3019425"/>
            <a:ext cx="1993900" cy="33598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Change Access</a:t>
            </a:r>
            <a:endParaRPr lang="en-US" sz="1600" b="1" dirty="0">
              <a:solidFill>
                <a:srgbClr val="000099"/>
              </a:solidFill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934200" y="1838325"/>
            <a:ext cx="487363" cy="447675"/>
            <a:chOff x="2853" y="915"/>
            <a:chExt cx="307" cy="282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2</a:t>
              </a:r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6078538" y="3562350"/>
            <a:ext cx="487362" cy="447675"/>
            <a:chOff x="2853" y="915"/>
            <a:chExt cx="307" cy="282"/>
          </a:xfrm>
        </p:grpSpPr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3</a:t>
              </a:r>
            </a:p>
          </p:txBody>
        </p: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3617912" y="3200400"/>
            <a:ext cx="487363" cy="447675"/>
            <a:chOff x="2853" y="915"/>
            <a:chExt cx="307" cy="282"/>
          </a:xfrm>
        </p:grpSpPr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4</a:t>
              </a:r>
            </a:p>
          </p:txBody>
        </p:sp>
      </p:grpSp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2819400" y="5181600"/>
            <a:ext cx="487363" cy="447675"/>
            <a:chOff x="2853" y="915"/>
            <a:chExt cx="307" cy="282"/>
          </a:xfrm>
        </p:grpSpPr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6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592388" y="1417638"/>
            <a:ext cx="2208212" cy="83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36000" bIns="4680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solidFill>
                  <a:srgbClr val="000099"/>
                </a:solidFill>
              </a:rPr>
              <a:t>Customization Environment Development</a:t>
            </a:r>
            <a:endParaRPr lang="en-GB" sz="1600" b="1" dirty="0">
              <a:solidFill>
                <a:srgbClr val="000099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1000" y="4419600"/>
            <a:ext cx="1614488" cy="58221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Assign Policy to Data</a:t>
            </a:r>
            <a:endParaRPr lang="en-US" sz="1600" b="1" dirty="0">
              <a:solidFill>
                <a:srgbClr val="000099"/>
              </a:solidFill>
            </a:endParaRPr>
          </a:p>
        </p:txBody>
      </p:sp>
      <p:grpSp>
        <p:nvGrpSpPr>
          <p:cNvPr id="21" name="Group 27"/>
          <p:cNvGrpSpPr>
            <a:grpSpLocks/>
          </p:cNvGrpSpPr>
          <p:nvPr/>
        </p:nvGrpSpPr>
        <p:grpSpPr bwMode="auto">
          <a:xfrm>
            <a:off x="1524000" y="3962400"/>
            <a:ext cx="487363" cy="447675"/>
            <a:chOff x="2853" y="915"/>
            <a:chExt cx="307" cy="282"/>
          </a:xfrm>
        </p:grpSpPr>
        <p:sp>
          <p:nvSpPr>
            <p:cNvPr id="29" name="AutoShape 21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99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Customization Environment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Development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657350"/>
            <a:ext cx="5359014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3" name="Straight Arrow Connector 32"/>
          <p:cNvCxnSpPr/>
          <p:nvPr/>
        </p:nvCxnSpPr>
        <p:spPr>
          <a:xfrm rot="10800000">
            <a:off x="6280751" y="3634041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7108586" y="3513951"/>
            <a:ext cx="1684757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Login into </a:t>
            </a:r>
            <a:r>
              <a:rPr lang="en-US" sz="900" b="1" i="1" dirty="0" smtClean="0">
                <a:solidFill>
                  <a:srgbClr val="000000"/>
                </a:solidFill>
              </a:rPr>
              <a:t>“Business”</a:t>
            </a:r>
            <a:r>
              <a:rPr lang="en-US" sz="900" b="1" dirty="0" smtClean="0">
                <a:solidFill>
                  <a:srgbClr val="000000"/>
                </a:solidFill>
              </a:rPr>
              <a:t> application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with user </a:t>
            </a:r>
            <a:r>
              <a:rPr lang="en-US" sz="900" b="1" i="1" dirty="0" smtClean="0">
                <a:solidFill>
                  <a:srgbClr val="000000"/>
                </a:solidFill>
              </a:rPr>
              <a:t>“creator”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Clone Policy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828800"/>
            <a:ext cx="3627437" cy="3370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990600"/>
            <a:ext cx="3929758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752600"/>
            <a:ext cx="9696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4876800"/>
            <a:ext cx="3486150" cy="1840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81600" y="3733800"/>
            <a:ext cx="3276600" cy="88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ight Arrow 27"/>
          <p:cNvSpPr/>
          <p:nvPr/>
        </p:nvSpPr>
        <p:spPr>
          <a:xfrm rot="19667090">
            <a:off x="3787667" y="220469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5239512" y="291388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315712" y="466648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rot="16200000" flipV="1">
            <a:off x="1066801" y="5105399"/>
            <a:ext cx="609600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626963" y="5410200"/>
            <a:ext cx="1601400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Find the policy </a:t>
            </a:r>
            <a:r>
              <a:rPr lang="en-US" sz="900" b="1" i="1" dirty="0" smtClean="0">
                <a:solidFill>
                  <a:srgbClr val="000000"/>
                </a:solidFill>
              </a:rPr>
              <a:t>“VPLM_SMB”</a:t>
            </a: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2819400" y="1524000"/>
            <a:ext cx="1681551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Select the policy </a:t>
            </a:r>
            <a:r>
              <a:rPr lang="en-US" sz="900" b="1" i="1" dirty="0" smtClean="0">
                <a:solidFill>
                  <a:srgbClr val="000000"/>
                </a:solidFill>
              </a:rPr>
              <a:t>“VPLM_SMB”</a:t>
            </a:r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>
          <a:xfrm>
            <a:off x="4500951" y="1593250"/>
            <a:ext cx="299649" cy="3117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7391400" y="2438400"/>
            <a:ext cx="166712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Clone the policy </a:t>
            </a:r>
            <a:r>
              <a:rPr lang="en-US" sz="900" b="1" i="1" dirty="0" smtClean="0">
                <a:solidFill>
                  <a:srgbClr val="000000"/>
                </a:solidFill>
              </a:rPr>
              <a:t>“VPLM_SMB”</a:t>
            </a:r>
          </a:p>
        </p:txBody>
      </p:sp>
      <p:cxnSp>
        <p:nvCxnSpPr>
          <p:cNvPr id="44" name="Straight Arrow Connector 43"/>
          <p:cNvCxnSpPr>
            <a:stCxn id="43" idx="1"/>
          </p:cNvCxnSpPr>
          <p:nvPr/>
        </p:nvCxnSpPr>
        <p:spPr>
          <a:xfrm rot="10800000" flipV="1">
            <a:off x="6710752" y="2507650"/>
            <a:ext cx="680649" cy="83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239000" y="3886200"/>
            <a:ext cx="1793761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4. Key-in a name for the new policy 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6477000" y="3962400"/>
            <a:ext cx="75685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Change Maturity Graph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7885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828800"/>
            <a:ext cx="3219450" cy="206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828800"/>
            <a:ext cx="3219450" cy="206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599" y="4038600"/>
            <a:ext cx="342456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4800600"/>
            <a:ext cx="3581400" cy="190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03614" y="4648200"/>
            <a:ext cx="332558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399" y="3276600"/>
            <a:ext cx="346436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Arrow Connector 27"/>
          <p:cNvCxnSpPr/>
          <p:nvPr/>
        </p:nvCxnSpPr>
        <p:spPr>
          <a:xfrm rot="5400000" flipH="1" flipV="1">
            <a:off x="1249201" y="451485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792001" y="4618851"/>
            <a:ext cx="149399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Double click on the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policy </a:t>
            </a:r>
            <a:r>
              <a:rPr lang="en-US" sz="900" b="1" i="1" dirty="0" smtClean="0">
                <a:solidFill>
                  <a:srgbClr val="000000"/>
                </a:solidFill>
              </a:rPr>
              <a:t>“</a:t>
            </a:r>
            <a:r>
              <a:rPr lang="en-US" sz="900" b="1" i="1" dirty="0" err="1" smtClean="0">
                <a:solidFill>
                  <a:srgbClr val="000000"/>
                </a:solidFill>
              </a:rPr>
              <a:t>VPLM_SMB_Custom</a:t>
            </a:r>
            <a:r>
              <a:rPr lang="en-US" sz="900" b="1" i="1" dirty="0" smtClean="0">
                <a:solidFill>
                  <a:srgbClr val="000000"/>
                </a:solidFill>
              </a:rPr>
              <a:t>”</a:t>
            </a:r>
          </a:p>
        </p:txBody>
      </p:sp>
      <p:cxnSp>
        <p:nvCxnSpPr>
          <p:cNvPr id="33" name="Straight Arrow Connector 32"/>
          <p:cNvCxnSpPr>
            <a:stCxn id="36" idx="3"/>
          </p:cNvCxnSpPr>
          <p:nvPr/>
        </p:nvCxnSpPr>
        <p:spPr>
          <a:xfrm>
            <a:off x="1449230" y="2445351"/>
            <a:ext cx="303370" cy="2216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3124200" y="3276600"/>
            <a:ext cx="88004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Select the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state </a:t>
            </a:r>
            <a:r>
              <a:rPr lang="en-US" sz="900" b="1" i="1" dirty="0" smtClean="0">
                <a:solidFill>
                  <a:srgbClr val="000000"/>
                </a:solidFill>
              </a:rPr>
              <a:t>“PRIVATE”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52400" y="2376101"/>
            <a:ext cx="1296830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Push </a:t>
            </a:r>
            <a:r>
              <a:rPr lang="en-US" sz="900" b="1" i="1" dirty="0" smtClean="0">
                <a:solidFill>
                  <a:srgbClr val="000000"/>
                </a:solidFill>
              </a:rPr>
              <a:t>“Remove”</a:t>
            </a:r>
            <a:r>
              <a:rPr lang="en-US" sz="900" b="1" dirty="0" smtClean="0">
                <a:solidFill>
                  <a:srgbClr val="000000"/>
                </a:solidFill>
              </a:rPr>
              <a:t> button 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10800000">
            <a:off x="3124200" y="29718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7010400" y="2438400"/>
            <a:ext cx="1134927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4. Double click on the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state </a:t>
            </a:r>
            <a:r>
              <a:rPr lang="en-US" sz="900" b="1" i="1" dirty="0" smtClean="0">
                <a:solidFill>
                  <a:srgbClr val="000000"/>
                </a:solidFill>
              </a:rPr>
              <a:t>“IN_WORK”</a:t>
            </a:r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>
          <a:xfrm rot="10800000" flipV="1">
            <a:off x="6324600" y="2576900"/>
            <a:ext cx="685800" cy="394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7086600" y="4953000"/>
            <a:ext cx="134812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5. Key-in a new state name</a:t>
            </a:r>
          </a:p>
        </p:txBody>
      </p:sp>
      <p:cxnSp>
        <p:nvCxnSpPr>
          <p:cNvPr id="52" name="Straight Arrow Connector 51"/>
          <p:cNvCxnSpPr>
            <a:stCxn id="51" idx="1"/>
          </p:cNvCxnSpPr>
          <p:nvPr/>
        </p:nvCxnSpPr>
        <p:spPr>
          <a:xfrm rot="10800000">
            <a:off x="6172200" y="4572000"/>
            <a:ext cx="914400" cy="450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1"/>
          </p:cNvCxnSpPr>
          <p:nvPr/>
        </p:nvCxnSpPr>
        <p:spPr>
          <a:xfrm rot="10800000" flipV="1">
            <a:off x="6019800" y="5022250"/>
            <a:ext cx="1066800" cy="3117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ight Arrow 57"/>
          <p:cNvSpPr/>
          <p:nvPr/>
        </p:nvSpPr>
        <p:spPr>
          <a:xfrm rot="19667090">
            <a:off x="1654068" y="3271491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572000" y="28194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>
            <a:off x="7525512" y="382828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 rot="10800000">
            <a:off x="4572000" y="55626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ea typeface="Arial" pitchFamily="-110" charset="0"/>
              </a:rPr>
              <a:t>V6 PLM Extensibility Model</a:t>
            </a:r>
          </a:p>
        </p:txBody>
      </p:sp>
      <p:graphicFrame>
        <p:nvGraphicFramePr>
          <p:cNvPr id="24578" name="Object 3"/>
          <p:cNvGraphicFramePr>
            <a:graphicFrameLocks noChangeAspect="1"/>
          </p:cNvGraphicFramePr>
          <p:nvPr>
            <p:ph idx="1"/>
          </p:nvPr>
        </p:nvGraphicFramePr>
        <p:xfrm>
          <a:off x="0" y="1676400"/>
          <a:ext cx="7094538" cy="4343400"/>
        </p:xfrm>
        <a:graphic>
          <a:graphicData uri="http://schemas.openxmlformats.org/presentationml/2006/ole">
            <p:oleObj spid="_x0000_s44034" name="PhotoImpact" r:id="rId3" imgW="12190476" imgH="6123810" progId="PI3.Image">
              <p:embed/>
            </p:oleObj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62800" y="4572000"/>
            <a:ext cx="1981200" cy="1403350"/>
            <a:chOff x="4512" y="2880"/>
            <a:chExt cx="1248" cy="884"/>
          </a:xfrm>
        </p:grpSpPr>
        <p:sp>
          <p:nvSpPr>
            <p:cNvPr id="24595" name="Rectangle 5"/>
            <p:cNvSpPr>
              <a:spLocks noChangeArrowheads="1"/>
            </p:cNvSpPr>
            <p:nvPr/>
          </p:nvSpPr>
          <p:spPr bwMode="auto">
            <a:xfrm>
              <a:off x="4650" y="3149"/>
              <a:ext cx="1110" cy="403"/>
            </a:xfrm>
            <a:prstGeom prst="rect">
              <a:avLst/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200" b="1">
                  <a:solidFill>
                    <a:schemeClr val="bg1"/>
                  </a:solidFill>
                </a:rPr>
                <a:t>Create or Customize Business Logic, and IP Modelers</a:t>
              </a:r>
              <a:endParaRPr lang="en-US" sz="1200" i="1">
                <a:solidFill>
                  <a:schemeClr val="bg1"/>
                </a:solidFill>
              </a:endParaRPr>
            </a:p>
          </p:txBody>
        </p:sp>
        <p:sp>
          <p:nvSpPr>
            <p:cNvPr id="24596" name="AutoShape 6"/>
            <p:cNvSpPr>
              <a:spLocks/>
            </p:cNvSpPr>
            <p:nvPr/>
          </p:nvSpPr>
          <p:spPr bwMode="auto">
            <a:xfrm>
              <a:off x="4512" y="2880"/>
              <a:ext cx="144" cy="884"/>
            </a:xfrm>
            <a:prstGeom prst="rightBrace">
              <a:avLst>
                <a:gd name="adj1" fmla="val 51157"/>
                <a:gd name="adj2" fmla="val 50000"/>
              </a:avLst>
            </a:prstGeom>
            <a:solidFill>
              <a:srgbClr val="009900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162800" y="3505200"/>
            <a:ext cx="1981200" cy="990600"/>
            <a:chOff x="4512" y="2208"/>
            <a:chExt cx="1248" cy="624"/>
          </a:xfrm>
        </p:grpSpPr>
        <p:sp>
          <p:nvSpPr>
            <p:cNvPr id="24593" name="Rectangle 8"/>
            <p:cNvSpPr>
              <a:spLocks noChangeArrowheads="1"/>
            </p:cNvSpPr>
            <p:nvPr/>
          </p:nvSpPr>
          <p:spPr bwMode="auto">
            <a:xfrm>
              <a:off x="4650" y="2352"/>
              <a:ext cx="1110" cy="288"/>
            </a:xfrm>
            <a:prstGeom prst="rect">
              <a:avLst/>
            </a:prstGeom>
            <a:solidFill>
              <a:srgbClr val="9966FF">
                <a:alpha val="8313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200" b="1">
                  <a:solidFill>
                    <a:schemeClr val="bg1"/>
                  </a:solidFill>
                </a:rPr>
                <a:t>Create or Customize Data and UI Models</a:t>
              </a:r>
              <a:endParaRPr lang="en-US" sz="1200" b="1" i="1">
                <a:solidFill>
                  <a:schemeClr val="bg1"/>
                </a:solidFill>
              </a:endParaRPr>
            </a:p>
          </p:txBody>
        </p:sp>
        <p:sp>
          <p:nvSpPr>
            <p:cNvPr id="24594" name="AutoShape 9"/>
            <p:cNvSpPr>
              <a:spLocks/>
            </p:cNvSpPr>
            <p:nvPr/>
          </p:nvSpPr>
          <p:spPr bwMode="auto">
            <a:xfrm>
              <a:off x="4512" y="2208"/>
              <a:ext cx="144" cy="624"/>
            </a:xfrm>
            <a:prstGeom prst="rightBrace">
              <a:avLst>
                <a:gd name="adj1" fmla="val 36111"/>
                <a:gd name="adj2" fmla="val 50000"/>
              </a:avLst>
            </a:prstGeom>
            <a:solidFill>
              <a:srgbClr val="9966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7162800" y="2438400"/>
            <a:ext cx="1981200" cy="990600"/>
            <a:chOff x="4512" y="1536"/>
            <a:chExt cx="1248" cy="624"/>
          </a:xfrm>
        </p:grpSpPr>
        <p:sp>
          <p:nvSpPr>
            <p:cNvPr id="24591" name="Rectangle 11"/>
            <p:cNvSpPr>
              <a:spLocks noChangeArrowheads="1"/>
            </p:cNvSpPr>
            <p:nvPr/>
          </p:nvSpPr>
          <p:spPr bwMode="auto">
            <a:xfrm>
              <a:off x="4655" y="1565"/>
              <a:ext cx="1105" cy="403"/>
            </a:xfrm>
            <a:prstGeom prst="rect">
              <a:avLst/>
            </a:prstGeom>
            <a:solidFill>
              <a:srgbClr val="EB8B18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200" b="1">
                  <a:solidFill>
                    <a:schemeClr val="bg1"/>
                  </a:solidFill>
                </a:rPr>
                <a:t>Create or Customize PLM Business Processes</a:t>
              </a:r>
              <a:endParaRPr lang="en-US" sz="1200" i="1">
                <a:solidFill>
                  <a:schemeClr val="bg1"/>
                </a:solidFill>
              </a:endParaRPr>
            </a:p>
          </p:txBody>
        </p:sp>
        <p:sp>
          <p:nvSpPr>
            <p:cNvPr id="24592" name="AutoShape 12"/>
            <p:cNvSpPr>
              <a:spLocks/>
            </p:cNvSpPr>
            <p:nvPr/>
          </p:nvSpPr>
          <p:spPr bwMode="auto">
            <a:xfrm>
              <a:off x="4512" y="1536"/>
              <a:ext cx="144" cy="624"/>
            </a:xfrm>
            <a:prstGeom prst="rightBrace">
              <a:avLst>
                <a:gd name="adj1" fmla="val 36111"/>
                <a:gd name="adj2" fmla="val 50000"/>
              </a:avLst>
            </a:prstGeom>
            <a:solidFill>
              <a:srgbClr val="EB8B1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7162800" y="1676400"/>
            <a:ext cx="1981200" cy="762000"/>
            <a:chOff x="4512" y="1104"/>
            <a:chExt cx="1248" cy="432"/>
          </a:xfrm>
        </p:grpSpPr>
        <p:sp>
          <p:nvSpPr>
            <p:cNvPr id="24589" name="Rectangle 14"/>
            <p:cNvSpPr>
              <a:spLocks noChangeArrowheads="1"/>
            </p:cNvSpPr>
            <p:nvPr/>
          </p:nvSpPr>
          <p:spPr bwMode="auto">
            <a:xfrm>
              <a:off x="4656" y="1152"/>
              <a:ext cx="1104" cy="259"/>
            </a:xfrm>
            <a:prstGeom prst="rect">
              <a:avLst/>
            </a:prstGeom>
            <a:solidFill>
              <a:srgbClr val="0A50A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200" b="1">
                  <a:solidFill>
                    <a:schemeClr val="bg1"/>
                  </a:solidFill>
                </a:rPr>
                <a:t>Customize PLM SOA User Experience 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4590" name="AutoShape 15"/>
            <p:cNvSpPr>
              <a:spLocks/>
            </p:cNvSpPr>
            <p:nvPr/>
          </p:nvSpPr>
          <p:spPr bwMode="auto">
            <a:xfrm>
              <a:off x="4512" y="1104"/>
              <a:ext cx="144" cy="432"/>
            </a:xfrm>
            <a:prstGeom prst="rightBrace">
              <a:avLst>
                <a:gd name="adj1" fmla="val 25000"/>
                <a:gd name="adj2" fmla="val 50000"/>
              </a:avLst>
            </a:prstGeom>
            <a:solidFill>
              <a:srgbClr val="0A50A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0" y="1524000"/>
            <a:ext cx="1600200" cy="914400"/>
            <a:chOff x="0" y="960"/>
            <a:chExt cx="1008" cy="576"/>
          </a:xfrm>
        </p:grpSpPr>
        <p:grpSp>
          <p:nvGrpSpPr>
            <p:cNvPr id="7" name="Group 17"/>
            <p:cNvGrpSpPr>
              <a:grpSpLocks/>
            </p:cNvGrpSpPr>
            <p:nvPr/>
          </p:nvGrpSpPr>
          <p:grpSpPr bwMode="auto">
            <a:xfrm rot="-5400000">
              <a:off x="216" y="1080"/>
              <a:ext cx="240" cy="672"/>
              <a:chOff x="144" y="528"/>
              <a:chExt cx="240" cy="816"/>
            </a:xfrm>
          </p:grpSpPr>
          <p:sp>
            <p:nvSpPr>
              <p:cNvPr id="24587" name="Rectangle 18"/>
              <p:cNvSpPr>
                <a:spLocks noChangeArrowheads="1"/>
              </p:cNvSpPr>
              <p:nvPr/>
            </p:nvSpPr>
            <p:spPr bwMode="auto">
              <a:xfrm>
                <a:off x="144" y="528"/>
                <a:ext cx="240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36000" bIns="46800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88" name="AutoShape 19"/>
              <p:cNvSpPr>
                <a:spLocks/>
              </p:cNvSpPr>
              <p:nvPr/>
            </p:nvSpPr>
            <p:spPr bwMode="auto">
              <a:xfrm>
                <a:off x="192" y="624"/>
                <a:ext cx="144" cy="672"/>
              </a:xfrm>
              <a:prstGeom prst="rightBrace">
                <a:avLst>
                  <a:gd name="adj1" fmla="val 38889"/>
                  <a:gd name="adj2" fmla="val 50000"/>
                </a:avLst>
              </a:pr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586" name="Rectangle 20"/>
            <p:cNvSpPr>
              <a:spLocks noChangeArrowheads="1"/>
            </p:cNvSpPr>
            <p:nvPr/>
          </p:nvSpPr>
          <p:spPr bwMode="auto">
            <a:xfrm>
              <a:off x="0" y="960"/>
              <a:ext cx="1008" cy="403"/>
            </a:xfrm>
            <a:prstGeom prst="rect">
              <a:avLst/>
            </a:prstGeom>
            <a:solidFill>
              <a:srgbClr val="CC33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200" b="1">
                  <a:solidFill>
                    <a:schemeClr val="bg1"/>
                  </a:solidFill>
                </a:rPr>
                <a:t>Create or Customize Connectors</a:t>
              </a:r>
              <a:endParaRPr lang="en-US" sz="1200" b="1" i="1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5638800" y="3505200"/>
            <a:ext cx="3733800" cy="10668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Change Access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78862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76400"/>
            <a:ext cx="4124325" cy="264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4"/>
          <a:srcRect r="40855"/>
          <a:stretch>
            <a:fillRect/>
          </a:stretch>
        </p:blipFill>
        <p:spPr bwMode="auto">
          <a:xfrm>
            <a:off x="5257800" y="1676400"/>
            <a:ext cx="2903774" cy="262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4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38400" y="4343400"/>
            <a:ext cx="4781550" cy="242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Arrow Connector 27"/>
          <p:cNvCxnSpPr/>
          <p:nvPr/>
        </p:nvCxnSpPr>
        <p:spPr>
          <a:xfrm rot="16200000" flipH="1">
            <a:off x="3186500" y="2805499"/>
            <a:ext cx="636607" cy="3055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2667000" y="2514600"/>
            <a:ext cx="1114087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Double click on the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state </a:t>
            </a:r>
            <a:r>
              <a:rPr lang="en-US" sz="900" b="1" i="1" dirty="0" smtClean="0">
                <a:solidFill>
                  <a:srgbClr val="000000"/>
                </a:solidFill>
              </a:rPr>
              <a:t>“SHARED”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019800" y="1461701"/>
            <a:ext cx="160300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Select </a:t>
            </a:r>
            <a:r>
              <a:rPr lang="en-US" sz="900" b="1" i="1" dirty="0" smtClean="0">
                <a:solidFill>
                  <a:srgbClr val="000000"/>
                </a:solidFill>
              </a:rPr>
              <a:t>“Object Access”</a:t>
            </a:r>
            <a:r>
              <a:rPr lang="en-US" sz="900" b="1" dirty="0" smtClean="0">
                <a:solidFill>
                  <a:srgbClr val="000000"/>
                </a:solidFill>
              </a:rPr>
              <a:t> folder 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6705600" y="2667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7010400" y="3048000"/>
            <a:ext cx="130324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Double click on the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access for </a:t>
            </a:r>
            <a:r>
              <a:rPr lang="en-US" sz="900" b="1" i="1" dirty="0" smtClean="0">
                <a:solidFill>
                  <a:srgbClr val="000000"/>
                </a:solidFill>
              </a:rPr>
              <a:t>“</a:t>
            </a:r>
            <a:r>
              <a:rPr lang="en-US" sz="900" b="1" i="1" dirty="0" err="1" smtClean="0">
                <a:solidFill>
                  <a:srgbClr val="000000"/>
                </a:solidFill>
              </a:rPr>
              <a:t>VPLMLeader</a:t>
            </a:r>
            <a:r>
              <a:rPr lang="en-US" sz="900" b="1" i="1" dirty="0" smtClean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533400" y="5105400"/>
            <a:ext cx="1277594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4. Select </a:t>
            </a:r>
            <a:r>
              <a:rPr lang="en-US" sz="900" b="1" i="1" dirty="0" smtClean="0">
                <a:solidFill>
                  <a:srgbClr val="000000"/>
                </a:solidFill>
              </a:rPr>
              <a:t>“Modify”</a:t>
            </a:r>
            <a:r>
              <a:rPr lang="en-US" sz="900" b="1" dirty="0" smtClean="0">
                <a:solidFill>
                  <a:srgbClr val="000000"/>
                </a:solidFill>
              </a:rPr>
              <a:t> and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“</a:t>
            </a:r>
            <a:r>
              <a:rPr lang="en-US" sz="900" b="1" i="1" dirty="0" err="1" smtClean="0">
                <a:solidFill>
                  <a:srgbClr val="000000"/>
                </a:solidFill>
              </a:rPr>
              <a:t>ChangeName</a:t>
            </a:r>
            <a:r>
              <a:rPr lang="en-US" sz="900" b="1" i="1" dirty="0" smtClean="0">
                <a:solidFill>
                  <a:srgbClr val="000000"/>
                </a:solidFill>
              </a:rPr>
              <a:t>”</a:t>
            </a:r>
            <a:r>
              <a:rPr lang="en-US" sz="900" b="1" dirty="0" smtClean="0">
                <a:solidFill>
                  <a:srgbClr val="000000"/>
                </a:solidFill>
              </a:rPr>
              <a:t> accesses  </a:t>
            </a: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 flipV="1">
            <a:off x="1810994" y="4876800"/>
            <a:ext cx="1313206" cy="367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3"/>
          </p:cNvCxnSpPr>
          <p:nvPr/>
        </p:nvCxnSpPr>
        <p:spPr>
          <a:xfrm flipV="1">
            <a:off x="1810994" y="5181600"/>
            <a:ext cx="3142006" cy="62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4572000" y="28194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8265949">
            <a:off x="6817681" y="4304519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31" idx="2"/>
          </p:cNvCxnSpPr>
          <p:nvPr/>
        </p:nvCxnSpPr>
        <p:spPr>
          <a:xfrm rot="5400000">
            <a:off x="6458651" y="1618549"/>
            <a:ext cx="381000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381000" y="4216901"/>
            <a:ext cx="3886200" cy="2488699"/>
            <a:chOff x="381000" y="4216901"/>
            <a:chExt cx="3886200" cy="2488699"/>
          </a:xfrm>
        </p:grpSpPr>
        <p:pic>
          <p:nvPicPr>
            <p:cNvPr id="78868" name="Picture 2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1000" y="4216901"/>
              <a:ext cx="3886200" cy="2488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20"/>
            <p:cNvPicPr>
              <a:picLocks noChangeAspect="1" noChangeArrowheads="1"/>
            </p:cNvPicPr>
            <p:nvPr/>
          </p:nvPicPr>
          <p:blipFill>
            <a:blip r:embed="rId2"/>
            <a:srcRect l="39216" t="38763" r="54902" b="48990"/>
            <a:stretch>
              <a:fillRect/>
            </a:stretch>
          </p:blipFill>
          <p:spPr bwMode="auto">
            <a:xfrm>
              <a:off x="2085975" y="4876800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1" name="Group 50"/>
          <p:cNvGrpSpPr/>
          <p:nvPr/>
        </p:nvGrpSpPr>
        <p:grpSpPr>
          <a:xfrm>
            <a:off x="4572000" y="4648200"/>
            <a:ext cx="4067175" cy="1597581"/>
            <a:chOff x="4572000" y="4648200"/>
            <a:chExt cx="4067175" cy="1597581"/>
          </a:xfrm>
        </p:grpSpPr>
        <p:pic>
          <p:nvPicPr>
            <p:cNvPr id="78867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0" y="4648200"/>
              <a:ext cx="4067175" cy="1597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19"/>
            <p:cNvPicPr>
              <a:picLocks noChangeAspect="1" noChangeArrowheads="1"/>
            </p:cNvPicPr>
            <p:nvPr/>
          </p:nvPicPr>
          <p:blipFill>
            <a:blip r:embed="rId3"/>
            <a:srcRect l="50585" t="47697" r="43794" b="33224"/>
            <a:stretch>
              <a:fillRect/>
            </a:stretch>
          </p:blipFill>
          <p:spPr bwMode="auto">
            <a:xfrm>
              <a:off x="5895975" y="5419725"/>
              <a:ext cx="228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Assign Policy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 Data (1/2)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5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78865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676400"/>
            <a:ext cx="3886200" cy="250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6" name="Picture 1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1676400"/>
            <a:ext cx="3896897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Arrow Connector 27"/>
          <p:cNvCxnSpPr>
            <a:stCxn id="29" idx="0"/>
          </p:cNvCxnSpPr>
          <p:nvPr/>
        </p:nvCxnSpPr>
        <p:spPr>
          <a:xfrm rot="5400000" flipH="1" flipV="1">
            <a:off x="430408" y="2716407"/>
            <a:ext cx="1219198" cy="53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52400" y="3352800"/>
            <a:ext cx="172162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Select </a:t>
            </a:r>
            <a:r>
              <a:rPr lang="en-US" sz="900" b="1" i="1" dirty="0" smtClean="0">
                <a:solidFill>
                  <a:srgbClr val="000000"/>
                </a:solidFill>
              </a:rPr>
              <a:t>“Governed Types”</a:t>
            </a:r>
            <a:r>
              <a:rPr lang="en-US" sz="900" b="1" dirty="0" smtClean="0">
                <a:solidFill>
                  <a:srgbClr val="000000"/>
                </a:solidFill>
              </a:rPr>
              <a:t> folder 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1524004" y="2514602"/>
            <a:ext cx="609599" cy="5333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1524000" y="2971800"/>
            <a:ext cx="210474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Select the available Type and remove it  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3886200" y="28194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rot="10800000">
            <a:off x="5105402" y="2362202"/>
            <a:ext cx="1371599" cy="5333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5638800" y="2895600"/>
            <a:ext cx="131125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Push the </a:t>
            </a:r>
            <a:r>
              <a:rPr lang="en-US" sz="900" b="1" i="1" dirty="0" smtClean="0">
                <a:solidFill>
                  <a:srgbClr val="000000"/>
                </a:solidFill>
              </a:rPr>
              <a:t>“Add”</a:t>
            </a:r>
            <a:r>
              <a:rPr lang="en-US" sz="900" b="1" dirty="0" smtClean="0">
                <a:solidFill>
                  <a:srgbClr val="000000"/>
                </a:solidFill>
              </a:rPr>
              <a:t> button  </a:t>
            </a: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6670509" y="5438001"/>
            <a:ext cx="133049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4. Choose the customized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type </a:t>
            </a:r>
            <a:r>
              <a:rPr lang="en-US" sz="900" b="1" i="1" dirty="0" smtClean="0">
                <a:solidFill>
                  <a:srgbClr val="000000"/>
                </a:solidFill>
              </a:rPr>
              <a:t>“</a:t>
            </a:r>
            <a:r>
              <a:rPr lang="en-US" sz="900" b="1" i="1" dirty="0" err="1" smtClean="0">
                <a:solidFill>
                  <a:srgbClr val="000000"/>
                </a:solidFill>
              </a:rPr>
              <a:t>CUSReference</a:t>
            </a:r>
            <a:r>
              <a:rPr lang="en-US" sz="900" b="1" i="1" dirty="0" smtClean="0">
                <a:solidFill>
                  <a:srgbClr val="000000"/>
                </a:solidFill>
              </a:rPr>
              <a:t>”</a:t>
            </a:r>
          </a:p>
        </p:txBody>
      </p:sp>
      <p:cxnSp>
        <p:nvCxnSpPr>
          <p:cNvPr id="44" name="Straight Arrow Connector 43"/>
          <p:cNvCxnSpPr>
            <a:stCxn id="43" idx="1"/>
          </p:cNvCxnSpPr>
          <p:nvPr/>
        </p:nvCxnSpPr>
        <p:spPr>
          <a:xfrm rot="10800000" flipV="1">
            <a:off x="6019801" y="5576501"/>
            <a:ext cx="650708" cy="62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10800000">
            <a:off x="3657600" y="52578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5400000">
            <a:off x="6077712" y="390448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85800" y="1276350"/>
            <a:ext cx="7527925" cy="44767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SzPct val="70000"/>
              <a:buBlip>
                <a:blip r:embed="rId2"/>
              </a:buBlip>
              <a:defRPr/>
            </a:pPr>
            <a:r>
              <a:rPr lang="en-US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Assign Policy to Data (2/2)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000099"/>
                  </a:solidFill>
                </a:rPr>
                <a:t>5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78869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781926" cy="16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70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262364"/>
            <a:ext cx="4267200" cy="3513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7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6863" y="3262364"/>
            <a:ext cx="4275137" cy="351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Arrow Connector 27"/>
          <p:cNvCxnSpPr>
            <a:stCxn id="29" idx="3"/>
          </p:cNvCxnSpPr>
          <p:nvPr/>
        </p:nvCxnSpPr>
        <p:spPr>
          <a:xfrm flipV="1">
            <a:off x="2500515" y="2895600"/>
            <a:ext cx="852285" cy="1454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838200" y="2971800"/>
            <a:ext cx="1662315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Go to </a:t>
            </a:r>
            <a:r>
              <a:rPr lang="en-US" sz="900" b="1" i="1" dirty="0" smtClean="0">
                <a:solidFill>
                  <a:srgbClr val="000000"/>
                </a:solidFill>
              </a:rPr>
              <a:t>“</a:t>
            </a:r>
            <a:r>
              <a:rPr lang="en-US" sz="900" b="1" i="1" dirty="0" err="1" smtClean="0">
                <a:solidFill>
                  <a:srgbClr val="000000"/>
                </a:solidFill>
              </a:rPr>
              <a:t>policychoice</a:t>
            </a:r>
            <a:r>
              <a:rPr lang="en-US" sz="900" b="1" i="1" dirty="0" smtClean="0">
                <a:solidFill>
                  <a:srgbClr val="000000"/>
                </a:solidFill>
              </a:rPr>
              <a:t>”</a:t>
            </a:r>
            <a:r>
              <a:rPr lang="en-US" sz="900" b="1" dirty="0" smtClean="0">
                <a:solidFill>
                  <a:srgbClr val="000000"/>
                </a:solidFill>
              </a:rPr>
              <a:t> directory  </a:t>
            </a:r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4648200" y="2971800"/>
            <a:ext cx="180177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Edit </a:t>
            </a:r>
            <a:r>
              <a:rPr lang="en-US" sz="900" b="1" i="1" dirty="0" smtClean="0">
                <a:solidFill>
                  <a:srgbClr val="000000"/>
                </a:solidFill>
              </a:rPr>
              <a:t>“PLMPolicyChooser.xml”</a:t>
            </a:r>
            <a:r>
              <a:rPr lang="en-US" sz="900" b="1" dirty="0" smtClean="0">
                <a:solidFill>
                  <a:srgbClr val="000000"/>
                </a:solidFill>
              </a:rPr>
              <a:t> file 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477000" y="28956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 flipV="1">
            <a:off x="5486400" y="6546250"/>
            <a:ext cx="1371600" cy="83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6477000" y="6477000"/>
            <a:ext cx="132568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Search for </a:t>
            </a:r>
            <a:r>
              <a:rPr lang="en-US" sz="900" b="1" i="1" dirty="0" smtClean="0">
                <a:solidFill>
                  <a:srgbClr val="000000"/>
                </a:solidFill>
              </a:rPr>
              <a:t>“references”</a:t>
            </a:r>
          </a:p>
        </p:txBody>
      </p:sp>
      <p:sp>
        <p:nvSpPr>
          <p:cNvPr id="40" name="Oval 39"/>
          <p:cNvSpPr/>
          <p:nvPr/>
        </p:nvSpPr>
        <p:spPr>
          <a:xfrm>
            <a:off x="685800" y="3886200"/>
            <a:ext cx="685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3267075" y="5543550"/>
            <a:ext cx="952185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4. Add these lines  </a:t>
            </a:r>
          </a:p>
        </p:txBody>
      </p:sp>
      <p:sp>
        <p:nvSpPr>
          <p:cNvPr id="43" name="Right Brace 42"/>
          <p:cNvSpPr/>
          <p:nvPr/>
        </p:nvSpPr>
        <p:spPr>
          <a:xfrm>
            <a:off x="3057525" y="5372100"/>
            <a:ext cx="155448" cy="4572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7296912" y="321868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3886200" y="426720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685800" y="1276350"/>
            <a:ext cx="7666038" cy="2667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SzPct val="70000"/>
              <a:buBlip>
                <a:blip r:embed="rId2"/>
              </a:buBlip>
              <a:defRPr/>
            </a:pPr>
            <a:r>
              <a:rPr lang="en-US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Deploy Policy Chooser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SzPct val="70000"/>
              <a:buFontTx/>
              <a:buBlip>
                <a:blip r:embed="rId3"/>
              </a:buBlip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Package the </a:t>
            </a:r>
            <a:r>
              <a:rPr lang="en-US" sz="160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PLMPolicyChooser.xml</a:t>
            </a:r>
            <a:r>
              <a:rPr lang="en-US" sz="160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”</a:t>
            </a: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file</a:t>
            </a:r>
            <a:endParaRPr lang="en-US" sz="1600" smtClean="0">
              <a:solidFill>
                <a:srgbClr val="28288A"/>
              </a:solidFill>
              <a:latin typeface="Arial" pitchFamily="34" charset="0"/>
              <a:cs typeface="Arial" pitchFamily="34" charset="0"/>
            </a:endParaRPr>
          </a:p>
          <a:p>
            <a:pPr marL="1143000" lvl="2" indent="-228600">
              <a:spcBef>
                <a:spcPct val="20000"/>
              </a:spcBef>
              <a:buSzPct val="70000"/>
              <a:buBlip>
                <a:blip r:embed="rId4"/>
              </a:buBlip>
            </a:pPr>
            <a:r>
              <a:rPr lang="en-US" sz="140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Execute the “WarUtility” </a:t>
            </a:r>
            <a:r>
              <a:rPr lang="en-US" sz="14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to create “.ear” and “.war” files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Into DB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Using “Business” UI, the changes are already committed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DB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Onto the application server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 the “.war” or “.ear” file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Life Cycle - Implementation</a:t>
            </a:r>
            <a:endParaRPr 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562600" y="152400"/>
            <a:ext cx="487362" cy="447675"/>
            <a:chOff x="2853" y="915"/>
            <a:chExt cx="307" cy="28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6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Customized User Input &amp; Data Control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5424254"/>
          </a:xfrm>
        </p:spPr>
        <p:txBody>
          <a:bodyPr>
            <a:normAutofit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Integrate customer rules based on PLM public view of a PLM component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Three Purposes</a:t>
            </a:r>
          </a:p>
          <a:p>
            <a:pPr lvl="1"/>
            <a:r>
              <a:rPr lang="en-US" dirty="0" smtClean="0"/>
              <a:t>Creation purpose</a:t>
            </a:r>
          </a:p>
          <a:p>
            <a:pPr lvl="2"/>
            <a:r>
              <a:rPr lang="en-US" dirty="0" smtClean="0"/>
              <a:t>Provide attribute values according to customer naming policy &amp; control data consistency</a:t>
            </a:r>
          </a:p>
          <a:p>
            <a:pPr lvl="1"/>
            <a:r>
              <a:rPr lang="en-US" dirty="0" smtClean="0"/>
              <a:t>Data Management purpose</a:t>
            </a:r>
          </a:p>
          <a:p>
            <a:pPr lvl="2"/>
            <a:r>
              <a:rPr lang="en-US" dirty="0" smtClean="0"/>
              <a:t>Compute and assign proper attribute values along business processes</a:t>
            </a:r>
          </a:p>
          <a:p>
            <a:pPr lvl="2"/>
            <a:r>
              <a:rPr lang="en-US" i="1" dirty="0" smtClean="0"/>
              <a:t>In V6R009x business processes are « Data Exchange » &amp; « Component Family »</a:t>
            </a:r>
            <a:endParaRPr lang="en-US" dirty="0" smtClean="0"/>
          </a:p>
          <a:p>
            <a:pPr lvl="1"/>
            <a:r>
              <a:rPr lang="en-US" dirty="0" smtClean="0"/>
              <a:t>User Interface purpose</a:t>
            </a:r>
          </a:p>
          <a:p>
            <a:pPr lvl="2"/>
            <a:r>
              <a:rPr lang="en-US" dirty="0" smtClean="0"/>
              <a:t>According to user interactions:</a:t>
            </a:r>
          </a:p>
          <a:p>
            <a:pPr lvl="3"/>
            <a:r>
              <a:rPr lang="en-US" dirty="0" smtClean="0"/>
              <a:t>Compute attribute values</a:t>
            </a:r>
          </a:p>
          <a:p>
            <a:pPr lvl="3"/>
            <a:r>
              <a:rPr lang="en-US" dirty="0" smtClean="0"/>
              <a:t>Validate user inputs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 smtClean="0"/>
              <a:t>Based on the Enterprise Knowledge Language scripting (EKL)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CATRule</a:t>
            </a:r>
            <a:r>
              <a:rPr lang="en-US" dirty="0" smtClean="0"/>
              <a:t>&amp;</a:t>
            </a:r>
            <a:r>
              <a:rPr lang="en-US" dirty="0" err="1" smtClean="0"/>
              <a:t>CATRuleExit</a:t>
            </a:r>
            <a:r>
              <a:rPr lang="en-US" dirty="0" smtClean="0"/>
              <a:t> text files</a:t>
            </a:r>
          </a:p>
          <a:p>
            <a:pPr lvl="1"/>
            <a:r>
              <a:rPr lang="en-US" dirty="0" smtClean="0"/>
              <a:t>Commonly called « Business Logic » (BL)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</a:p>
          <a:p>
            <a:pPr lvl="1"/>
            <a:r>
              <a:rPr lang="en-US" dirty="0" smtClean="0"/>
              <a:t>Create New Product (1/4)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b="69524"/>
          <a:stretch>
            <a:fillRect/>
          </a:stretch>
        </p:blipFill>
        <p:spPr bwMode="auto">
          <a:xfrm>
            <a:off x="4191000" y="990600"/>
            <a:ext cx="20288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667000"/>
            <a:ext cx="41624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3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362200"/>
            <a:ext cx="31527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562600" y="3352800"/>
            <a:ext cx="138178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Id generated by the system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562600" y="3886200"/>
            <a:ext cx="947375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“Read-Only” field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7915275" y="4267200"/>
            <a:ext cx="67165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Help Values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7936895" y="4490651"/>
            <a:ext cx="985847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Authorized Values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 rot="10800000">
            <a:off x="7381875" y="4267200"/>
            <a:ext cx="495531" cy="125224"/>
          </a:xfrm>
          <a:custGeom>
            <a:avLst/>
            <a:gdLst>
              <a:gd name="T0" fmla="*/ 0 w 1486"/>
              <a:gd name="T1" fmla="*/ 2147483647 h 175"/>
              <a:gd name="T2" fmla="*/ 2147483647 w 1486"/>
              <a:gd name="T3" fmla="*/ 2147483647 h 175"/>
              <a:gd name="T4" fmla="*/ 2147483647 w 1486"/>
              <a:gd name="T5" fmla="*/ 2147483647 h 175"/>
              <a:gd name="T6" fmla="*/ 0 w 1486"/>
              <a:gd name="T7" fmla="*/ 2147483647 h 175"/>
              <a:gd name="T8" fmla="*/ 0 w 1486"/>
              <a:gd name="T9" fmla="*/ 2147483647 h 175"/>
              <a:gd name="T10" fmla="*/ 2147483647 w 1486"/>
              <a:gd name="T11" fmla="*/ 2147483647 h 175"/>
              <a:gd name="T12" fmla="*/ 2147483647 w 1486"/>
              <a:gd name="T13" fmla="*/ 2147483647 h 175"/>
              <a:gd name="T14" fmla="*/ 2147483647 w 1486"/>
              <a:gd name="T15" fmla="*/ 2147483647 h 175"/>
              <a:gd name="T16" fmla="*/ 2147483647 w 1486"/>
              <a:gd name="T17" fmla="*/ 2147483647 h 175"/>
              <a:gd name="T18" fmla="*/ 2147483647 w 1486"/>
              <a:gd name="T19" fmla="*/ 2147483647 h 175"/>
              <a:gd name="T20" fmla="*/ 2147483647 w 1486"/>
              <a:gd name="T21" fmla="*/ 2147483647 h 175"/>
              <a:gd name="T22" fmla="*/ 2147483647 w 1486"/>
              <a:gd name="T23" fmla="*/ 2147483647 h 175"/>
              <a:gd name="T24" fmla="*/ 2147483647 w 1486"/>
              <a:gd name="T25" fmla="*/ 2147483647 h 175"/>
              <a:gd name="T26" fmla="*/ 2147483647 w 1486"/>
              <a:gd name="T27" fmla="*/ 2147483647 h 175"/>
              <a:gd name="T28" fmla="*/ 2147483647 w 148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486"/>
              <a:gd name="T46" fmla="*/ 0 h 175"/>
              <a:gd name="T47" fmla="*/ 1486 w 148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486" h="175">
                <a:moveTo>
                  <a:pt x="0" y="63"/>
                </a:moveTo>
                <a:lnTo>
                  <a:pt x="1440" y="63"/>
                </a:lnTo>
                <a:lnTo>
                  <a:pt x="144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357" y="7"/>
                </a:moveTo>
                <a:lnTo>
                  <a:pt x="1486" y="87"/>
                </a:lnTo>
                <a:lnTo>
                  <a:pt x="1357" y="168"/>
                </a:lnTo>
                <a:cubicBezTo>
                  <a:pt x="1346" y="175"/>
                  <a:pt x="1331" y="171"/>
                  <a:pt x="1324" y="160"/>
                </a:cubicBezTo>
                <a:cubicBezTo>
                  <a:pt x="1317" y="149"/>
                  <a:pt x="1321" y="134"/>
                  <a:pt x="1332" y="127"/>
                </a:cubicBezTo>
                <a:lnTo>
                  <a:pt x="1428" y="67"/>
                </a:lnTo>
                <a:lnTo>
                  <a:pt x="1428" y="108"/>
                </a:lnTo>
                <a:lnTo>
                  <a:pt x="1332" y="48"/>
                </a:lnTo>
                <a:cubicBezTo>
                  <a:pt x="1321" y="41"/>
                  <a:pt x="1317" y="26"/>
                  <a:pt x="1324" y="15"/>
                </a:cubicBezTo>
                <a:cubicBezTo>
                  <a:pt x="1331" y="4"/>
                  <a:pt x="1346" y="0"/>
                  <a:pt x="1357" y="7"/>
                </a:cubicBezTo>
                <a:close/>
              </a:path>
            </a:pathLst>
          </a:custGeom>
          <a:solidFill>
            <a:srgbClr val="FF9900"/>
          </a:solidFill>
          <a:ln w="8001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 rot="10800000">
            <a:off x="7403496" y="4494400"/>
            <a:ext cx="495531" cy="125224"/>
          </a:xfrm>
          <a:custGeom>
            <a:avLst/>
            <a:gdLst>
              <a:gd name="T0" fmla="*/ 0 w 1486"/>
              <a:gd name="T1" fmla="*/ 2147483647 h 175"/>
              <a:gd name="T2" fmla="*/ 2147483647 w 1486"/>
              <a:gd name="T3" fmla="*/ 2147483647 h 175"/>
              <a:gd name="T4" fmla="*/ 2147483647 w 1486"/>
              <a:gd name="T5" fmla="*/ 2147483647 h 175"/>
              <a:gd name="T6" fmla="*/ 0 w 1486"/>
              <a:gd name="T7" fmla="*/ 2147483647 h 175"/>
              <a:gd name="T8" fmla="*/ 0 w 1486"/>
              <a:gd name="T9" fmla="*/ 2147483647 h 175"/>
              <a:gd name="T10" fmla="*/ 2147483647 w 1486"/>
              <a:gd name="T11" fmla="*/ 2147483647 h 175"/>
              <a:gd name="T12" fmla="*/ 2147483647 w 1486"/>
              <a:gd name="T13" fmla="*/ 2147483647 h 175"/>
              <a:gd name="T14" fmla="*/ 2147483647 w 1486"/>
              <a:gd name="T15" fmla="*/ 2147483647 h 175"/>
              <a:gd name="T16" fmla="*/ 2147483647 w 1486"/>
              <a:gd name="T17" fmla="*/ 2147483647 h 175"/>
              <a:gd name="T18" fmla="*/ 2147483647 w 1486"/>
              <a:gd name="T19" fmla="*/ 2147483647 h 175"/>
              <a:gd name="T20" fmla="*/ 2147483647 w 1486"/>
              <a:gd name="T21" fmla="*/ 2147483647 h 175"/>
              <a:gd name="T22" fmla="*/ 2147483647 w 1486"/>
              <a:gd name="T23" fmla="*/ 2147483647 h 175"/>
              <a:gd name="T24" fmla="*/ 2147483647 w 1486"/>
              <a:gd name="T25" fmla="*/ 2147483647 h 175"/>
              <a:gd name="T26" fmla="*/ 2147483647 w 1486"/>
              <a:gd name="T27" fmla="*/ 2147483647 h 175"/>
              <a:gd name="T28" fmla="*/ 2147483647 w 1486"/>
              <a:gd name="T29" fmla="*/ 2147483647 h 1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486"/>
              <a:gd name="T46" fmla="*/ 0 h 175"/>
              <a:gd name="T47" fmla="*/ 1486 w 1486"/>
              <a:gd name="T48" fmla="*/ 175 h 1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486" h="175">
                <a:moveTo>
                  <a:pt x="0" y="63"/>
                </a:moveTo>
                <a:lnTo>
                  <a:pt x="1440" y="63"/>
                </a:lnTo>
                <a:lnTo>
                  <a:pt x="1440" y="111"/>
                </a:lnTo>
                <a:lnTo>
                  <a:pt x="0" y="111"/>
                </a:lnTo>
                <a:lnTo>
                  <a:pt x="0" y="63"/>
                </a:lnTo>
                <a:close/>
                <a:moveTo>
                  <a:pt x="1357" y="7"/>
                </a:moveTo>
                <a:lnTo>
                  <a:pt x="1486" y="87"/>
                </a:lnTo>
                <a:lnTo>
                  <a:pt x="1357" y="168"/>
                </a:lnTo>
                <a:cubicBezTo>
                  <a:pt x="1346" y="175"/>
                  <a:pt x="1331" y="171"/>
                  <a:pt x="1324" y="160"/>
                </a:cubicBezTo>
                <a:cubicBezTo>
                  <a:pt x="1317" y="149"/>
                  <a:pt x="1321" y="134"/>
                  <a:pt x="1332" y="127"/>
                </a:cubicBezTo>
                <a:lnTo>
                  <a:pt x="1428" y="67"/>
                </a:lnTo>
                <a:lnTo>
                  <a:pt x="1428" y="108"/>
                </a:lnTo>
                <a:lnTo>
                  <a:pt x="1332" y="48"/>
                </a:lnTo>
                <a:cubicBezTo>
                  <a:pt x="1321" y="41"/>
                  <a:pt x="1317" y="26"/>
                  <a:pt x="1324" y="15"/>
                </a:cubicBezTo>
                <a:cubicBezTo>
                  <a:pt x="1331" y="4"/>
                  <a:pt x="1346" y="0"/>
                  <a:pt x="1357" y="7"/>
                </a:cubicBezTo>
                <a:close/>
              </a:path>
            </a:pathLst>
          </a:custGeom>
          <a:solidFill>
            <a:srgbClr val="FF9900"/>
          </a:solidFill>
          <a:ln w="8001">
            <a:solidFill>
              <a:srgbClr val="FF99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232503">
            <a:off x="3496089" y="1747532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6200000">
            <a:off x="3447289" y="3664114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3"/>
          <p:cNvGrpSpPr>
            <a:grpSpLocks/>
          </p:cNvGrpSpPr>
          <p:nvPr/>
        </p:nvGrpSpPr>
        <p:grpSpPr bwMode="auto">
          <a:xfrm>
            <a:off x="6172200" y="914400"/>
            <a:ext cx="487362" cy="447675"/>
            <a:chOff x="2853" y="915"/>
            <a:chExt cx="307" cy="282"/>
          </a:xfrm>
        </p:grpSpPr>
        <p:sp>
          <p:nvSpPr>
            <p:cNvPr id="27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1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29" name="Group 3"/>
          <p:cNvGrpSpPr>
            <a:grpSpLocks/>
          </p:cNvGrpSpPr>
          <p:nvPr/>
        </p:nvGrpSpPr>
        <p:grpSpPr bwMode="auto">
          <a:xfrm>
            <a:off x="1295400" y="2743200"/>
            <a:ext cx="487362" cy="447675"/>
            <a:chOff x="2853" y="915"/>
            <a:chExt cx="307" cy="282"/>
          </a:xfrm>
        </p:grpSpPr>
        <p:sp>
          <p:nvSpPr>
            <p:cNvPr id="3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32" name="Group 3"/>
          <p:cNvGrpSpPr>
            <a:grpSpLocks/>
          </p:cNvGrpSpPr>
          <p:nvPr/>
        </p:nvGrpSpPr>
        <p:grpSpPr bwMode="auto">
          <a:xfrm>
            <a:off x="1419225" y="6381750"/>
            <a:ext cx="487362" cy="447675"/>
            <a:chOff x="2853" y="915"/>
            <a:chExt cx="307" cy="282"/>
          </a:xfrm>
        </p:grpSpPr>
        <p:sp>
          <p:nvSpPr>
            <p:cNvPr id="33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6705600" y="1066800"/>
            <a:ext cx="91691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Create New Data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828800" y="2819400"/>
            <a:ext cx="83356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Select a kind of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data to create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943100" y="6538526"/>
            <a:ext cx="740587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Select “Next”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</a:p>
          <a:p>
            <a:pPr lvl="1"/>
            <a:r>
              <a:rPr lang="en-US" dirty="0" smtClean="0"/>
              <a:t>Create New Product (2/4)</a:t>
            </a:r>
            <a:endParaRPr lang="en-US" dirty="0"/>
          </a:p>
        </p:txBody>
      </p:sp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05200"/>
            <a:ext cx="416242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505200"/>
            <a:ext cx="416242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914400"/>
            <a:ext cx="307226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3"/>
          <p:cNvGrpSpPr>
            <a:grpSpLocks/>
          </p:cNvGrpSpPr>
          <p:nvPr/>
        </p:nvGrpSpPr>
        <p:grpSpPr bwMode="auto">
          <a:xfrm>
            <a:off x="4038600" y="5334000"/>
            <a:ext cx="487362" cy="447675"/>
            <a:chOff x="2853" y="915"/>
            <a:chExt cx="307" cy="282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1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17" name="Group 3"/>
          <p:cNvGrpSpPr>
            <a:grpSpLocks/>
          </p:cNvGrpSpPr>
          <p:nvPr/>
        </p:nvGrpSpPr>
        <p:grpSpPr bwMode="auto">
          <a:xfrm>
            <a:off x="6705600" y="2057400"/>
            <a:ext cx="487362" cy="447675"/>
            <a:chOff x="2853" y="915"/>
            <a:chExt cx="307" cy="282"/>
          </a:xfrm>
        </p:grpSpPr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8458200" y="5334000"/>
            <a:ext cx="487362" cy="447675"/>
            <a:chOff x="2853" y="915"/>
            <a:chExt cx="307" cy="282"/>
          </a:xfrm>
        </p:grpSpPr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23" name="Down Arrow 22"/>
          <p:cNvSpPr/>
          <p:nvPr/>
        </p:nvSpPr>
        <p:spPr>
          <a:xfrm rot="14046978">
            <a:off x="3572672" y="2889466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8956263">
            <a:off x="6672819" y="3155048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905000" y="4648200"/>
            <a:ext cx="1620636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The value of this field depends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on “Industry code” value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6248400" y="4648200"/>
            <a:ext cx="1542090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“Description” is different now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200400" y="5791200"/>
            <a:ext cx="1253548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Look at the possible</a:t>
            </a:r>
          </a:p>
          <a:p>
            <a:pPr algn="ctr" eaLnBrk="1" hangingPunct="1">
              <a:spcBef>
                <a:spcPct val="0"/>
              </a:spcBef>
            </a:pPr>
            <a:r>
              <a:rPr lang="fr-FR" sz="900" b="1" dirty="0" err="1" smtClean="0">
                <a:solidFill>
                  <a:srgbClr val="000000"/>
                </a:solidFill>
              </a:rPr>
              <a:t>list</a:t>
            </a:r>
            <a:r>
              <a:rPr lang="fr-FR" sz="900" b="1" dirty="0" smtClean="0">
                <a:solidFill>
                  <a:srgbClr val="000000"/>
                </a:solidFill>
              </a:rPr>
              <a:t> of </a:t>
            </a:r>
            <a:r>
              <a:rPr lang="fr-FR" sz="900" b="1" dirty="0" err="1" smtClean="0">
                <a:solidFill>
                  <a:srgbClr val="000000"/>
                </a:solidFill>
              </a:rPr>
              <a:t>authorized</a:t>
            </a:r>
            <a:r>
              <a:rPr lang="fr-FR" sz="900" b="1" dirty="0" smtClean="0">
                <a:solidFill>
                  <a:srgbClr val="000000"/>
                </a:solidFill>
              </a:rPr>
              <a:t> values  </a:t>
            </a:r>
            <a:endParaRPr lang="en-US" sz="900" b="1" dirty="0" smtClean="0">
              <a:solidFill>
                <a:srgbClr val="000000"/>
              </a:solidFill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7620000" y="5867400"/>
            <a:ext cx="97142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Authorized values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are different now</a:t>
            </a: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239000" y="2152650"/>
            <a:ext cx="122309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Select the second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« Industry code » value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</a:p>
          <a:p>
            <a:pPr lvl="1"/>
            <a:r>
              <a:rPr lang="en-US" dirty="0" smtClean="0"/>
              <a:t>Create New Product (3/4)</a:t>
            </a:r>
            <a:endParaRPr lang="en-US" dirty="0"/>
          </a:p>
        </p:txBody>
      </p:sp>
      <p:pic>
        <p:nvPicPr>
          <p:cNvPr id="563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362200"/>
            <a:ext cx="41624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362200"/>
            <a:ext cx="41624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2286000" y="5715000"/>
            <a:ext cx="487362" cy="447675"/>
            <a:chOff x="2853" y="915"/>
            <a:chExt cx="307" cy="282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1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6827838" y="5715000"/>
            <a:ext cx="487362" cy="447675"/>
            <a:chOff x="2853" y="915"/>
            <a:chExt cx="307" cy="282"/>
          </a:xfrm>
        </p:grpSpPr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6200000">
            <a:off x="4361688" y="3334512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447800" y="6248400"/>
            <a:ext cx="2236190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Key-in a new value in « Industry code » field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6083529" y="6248400"/>
            <a:ext cx="1984518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“Description” and “Standard Number”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fields are emptied and can be modified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200400"/>
            <a:ext cx="41624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</a:p>
          <a:p>
            <a:pPr lvl="1"/>
            <a:r>
              <a:rPr lang="en-US" dirty="0" smtClean="0"/>
              <a:t>Create New Product (4/4)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066800"/>
            <a:ext cx="38385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362200"/>
            <a:ext cx="41624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3048000" y="5486400"/>
            <a:ext cx="487362" cy="447675"/>
            <a:chOff x="2853" y="915"/>
            <a:chExt cx="307" cy="282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1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286000" y="5867400"/>
            <a:ext cx="79669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Select “Finish”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15194802">
            <a:off x="4105971" y="2093641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318903">
            <a:off x="4105972" y="3389041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5943600" y="1828800"/>
            <a:ext cx="187551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Customizable error message appears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5943600" y="4267200"/>
            <a:ext cx="193322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It is not possible to create the data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err="1" smtClean="0">
                <a:solidFill>
                  <a:srgbClr val="000000"/>
                </a:solidFill>
              </a:rPr>
              <a:t>untill</a:t>
            </a:r>
            <a:r>
              <a:rPr lang="en-US" sz="900" b="1" dirty="0" smtClean="0">
                <a:solidFill>
                  <a:srgbClr val="000000"/>
                </a:solidFill>
              </a:rPr>
              <a:t> “Standard Number” gets a value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Extension</a:t>
            </a:r>
            <a:endParaRPr lang="en-US" altLang="ja-JP" sz="16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5424254"/>
          </a:xfrm>
        </p:spPr>
        <p:txBody>
          <a:bodyPr/>
          <a:lstStyle/>
          <a:p>
            <a:r>
              <a:rPr lang="en-US" dirty="0" smtClean="0"/>
              <a:t>Technology</a:t>
            </a:r>
          </a:p>
          <a:p>
            <a:pPr marL="895350" lvl="1" indent="-381000">
              <a:defRPr/>
            </a:pPr>
            <a:r>
              <a:rPr lang="en-US" smtClean="0"/>
              <a:t>“CATRule”</a:t>
            </a:r>
          </a:p>
          <a:p>
            <a:pPr marL="1295400" lvl="2" indent="-381000">
              <a:defRPr/>
            </a:pPr>
            <a:r>
              <a:rPr lang="fr-FR" smtClean="0"/>
              <a:t>It contains the EKL script to execute</a:t>
            </a:r>
            <a:endParaRPr lang="en-US" smtClean="0"/>
          </a:p>
          <a:p>
            <a:pPr marL="895350" lvl="1" indent="-381000">
              <a:defRPr/>
            </a:pPr>
            <a:r>
              <a:rPr lang="en-US" smtClean="0"/>
              <a:t>“CATRuleExit”</a:t>
            </a:r>
          </a:p>
          <a:p>
            <a:pPr marL="1295400" lvl="2" indent="-381000">
              <a:defRPr/>
            </a:pPr>
            <a:r>
              <a:rPr lang="en-US" smtClean="0"/>
              <a:t>It contains </a:t>
            </a:r>
            <a:r>
              <a:rPr lang="en-US" dirty="0" smtClean="0"/>
              <a:t>the triggering conditions of the “</a:t>
            </a:r>
            <a:r>
              <a:rPr lang="en-US" dirty="0" err="1" smtClean="0"/>
              <a:t>CATRule</a:t>
            </a:r>
            <a:r>
              <a:rPr lang="en-US" dirty="0" smtClean="0"/>
              <a:t>” files. “</a:t>
            </a:r>
            <a:r>
              <a:rPr lang="en-US" dirty="0" err="1" smtClean="0"/>
              <a:t>CATRuleExit</a:t>
            </a:r>
            <a:r>
              <a:rPr lang="en-US" dirty="0" smtClean="0"/>
              <a:t>” is a family </a:t>
            </a:r>
            <a:r>
              <a:rPr lang="en-US" smtClean="0"/>
              <a:t>of triggering </a:t>
            </a:r>
            <a:r>
              <a:rPr lang="en-US" dirty="0" smtClean="0"/>
              <a:t>events.</a:t>
            </a:r>
          </a:p>
          <a:p>
            <a:pPr marL="895350" lvl="1" indent="-381000">
              <a:defRPr/>
            </a:pPr>
            <a:r>
              <a:rPr lang="en-US" smtClean="0"/>
              <a:t>Triggering conditions are composed of different tags:</a:t>
            </a:r>
            <a:endParaRPr lang="en-US" dirty="0" smtClean="0"/>
          </a:p>
          <a:p>
            <a:pPr lvl="2" indent="-244475">
              <a:defRPr/>
            </a:pPr>
            <a:r>
              <a:rPr lang="en-US" dirty="0" smtClean="0"/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OpeningID</a:t>
            </a:r>
            <a:r>
              <a:rPr lang="en-US" smtClean="0"/>
              <a:t>” : it is a predefined keyword which tells when the CATRule is executed</a:t>
            </a:r>
            <a:endParaRPr lang="en-US" dirty="0" smtClean="0"/>
          </a:p>
          <a:p>
            <a:pPr lvl="2" indent="-244475">
              <a:defRPr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Type</a:t>
            </a:r>
            <a:r>
              <a:rPr lang="en-US" smtClean="0"/>
              <a:t>” : it is modeler object for which the CATRule is executed</a:t>
            </a:r>
            <a:endParaRPr lang="en-US" dirty="0" smtClean="0"/>
          </a:p>
          <a:p>
            <a:pPr lvl="2" indent="-244475">
              <a:defRPr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Script name</a:t>
            </a:r>
            <a:r>
              <a:rPr lang="en-US" smtClean="0"/>
              <a:t>” : it is the </a:t>
            </a:r>
            <a:r>
              <a:rPr lang="en-US" dirty="0" smtClean="0"/>
              <a:t>name of the “</a:t>
            </a:r>
            <a:r>
              <a:rPr lang="en-US" dirty="0" err="1" smtClean="0"/>
              <a:t>CATRule</a:t>
            </a:r>
            <a:r>
              <a:rPr lang="en-US" dirty="0" smtClean="0"/>
              <a:t>” file to execute</a:t>
            </a:r>
          </a:p>
          <a:p>
            <a:pPr lvl="2" indent="-244475">
              <a:defRPr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Attribute</a:t>
            </a:r>
            <a:r>
              <a:rPr lang="en-US" dirty="0" smtClean="0"/>
              <a:t>”/”</a:t>
            </a:r>
            <a:r>
              <a:rPr lang="en-US" dirty="0" smtClean="0">
                <a:solidFill>
                  <a:srgbClr val="FF0000"/>
                </a:solidFill>
              </a:rPr>
              <a:t>Value</a:t>
            </a:r>
            <a:r>
              <a:rPr lang="en-US" smtClean="0"/>
              <a:t>” : it is a triggering condition for launching the CATRule</a:t>
            </a:r>
            <a:endParaRPr lang="en-US" dirty="0" smtClean="0"/>
          </a:p>
          <a:p>
            <a:pPr lvl="2" indent="-244475">
              <a:defRPr/>
            </a:pPr>
            <a:r>
              <a:rPr lang="en-US" smtClean="0">
                <a:solidFill>
                  <a:srgbClr val="000099"/>
                </a:solidFill>
              </a:rPr>
              <a:t>Syntax </a:t>
            </a:r>
            <a:r>
              <a:rPr lang="en-US" dirty="0" smtClean="0">
                <a:solidFill>
                  <a:srgbClr val="000099"/>
                </a:solidFill>
              </a:rPr>
              <a:t>sample:</a:t>
            </a:r>
          </a:p>
          <a:p>
            <a:pPr marL="895350" lvl="1" indent="-381000">
              <a:defRPr/>
            </a:pPr>
            <a:endParaRPr lang="en-US" dirty="0" smtClean="0">
              <a:solidFill>
                <a:srgbClr val="000099"/>
              </a:solidFill>
            </a:endParaRPr>
          </a:p>
          <a:p>
            <a:pPr marL="715962" lvl="0" indent="-381000">
              <a:buNone/>
              <a:defRPr/>
            </a:pPr>
            <a:r>
              <a:rPr lang="en-US" altLang="ja-JP" sz="1000" dirty="0" smtClean="0">
                <a:ea typeface="MS PGothic" pitchFamily="34" charset="-128"/>
              </a:rPr>
              <a:t>&lt;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Scripts</a:t>
            </a:r>
            <a:r>
              <a:rPr lang="en-US" altLang="ja-JP" sz="1000" dirty="0" smtClean="0">
                <a:ea typeface="MS PGothic" pitchFamily="34" charset="-128"/>
              </a:rPr>
              <a:t>&gt;</a:t>
            </a:r>
          </a:p>
          <a:p>
            <a:pPr marL="715962" lvl="0" indent="-381000">
              <a:buNone/>
              <a:defRPr/>
            </a:pPr>
            <a:r>
              <a:rPr lang="en-US" altLang="ja-JP" sz="1000" smtClean="0">
                <a:ea typeface="MS PGothic" pitchFamily="34" charset="-128"/>
              </a:rPr>
              <a:t>&lt;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Script</a:t>
            </a:r>
            <a:r>
              <a:rPr lang="en-US" altLang="ja-JP" sz="1000" dirty="0" err="1" smtClean="0">
                <a:solidFill>
                  <a:srgbClr val="FF0000"/>
                </a:solidFill>
                <a:ea typeface="MS PGothic" pitchFamily="34" charset="-128"/>
              </a:rPr>
              <a:t>OpeningID</a:t>
            </a:r>
            <a:r>
              <a:rPr lang="en-US" altLang="ja-JP" sz="1000" dirty="0" smtClean="0">
                <a:ea typeface="MS PGothic" pitchFamily="34" charset="-128"/>
              </a:rPr>
              <a:t>=" </a:t>
            </a:r>
            <a:r>
              <a:rPr lang="en-US" altLang="ja-JP" sz="1000" dirty="0" err="1" smtClean="0">
                <a:ea typeface="MS PGothic" pitchFamily="34" charset="-128"/>
              </a:rPr>
              <a:t>PLMIdentificationInitialization</a:t>
            </a:r>
            <a:r>
              <a:rPr lang="en-US" altLang="ja-JP" sz="1000" dirty="0" smtClean="0">
                <a:ea typeface="MS PGothic" pitchFamily="34" charset="-128"/>
              </a:rPr>
              <a:t>"   </a:t>
            </a:r>
            <a:r>
              <a:rPr lang="en-US" altLang="ja-JP" sz="1000" dirty="0" smtClean="0">
                <a:solidFill>
                  <a:srgbClr val="FF0000"/>
                </a:solidFill>
                <a:ea typeface="MS PGothic" pitchFamily="34" charset="-128"/>
              </a:rPr>
              <a:t>Type</a:t>
            </a:r>
            <a:r>
              <a:rPr lang="en-US" altLang="ja-JP" sz="1000" dirty="0" smtClean="0">
                <a:ea typeface="MS PGothic" pitchFamily="34" charset="-128"/>
              </a:rPr>
              <a:t>=“</a:t>
            </a:r>
            <a:r>
              <a:rPr lang="en-US" altLang="ja-JP" sz="1000" dirty="0" err="1" smtClean="0">
                <a:ea typeface="MS PGothic" pitchFamily="34" charset="-128"/>
              </a:rPr>
              <a:t>VPMReference</a:t>
            </a:r>
            <a:r>
              <a:rPr lang="en-US" altLang="ja-JP" sz="1000" dirty="0" smtClean="0">
                <a:ea typeface="MS PGothic" pitchFamily="34" charset="-128"/>
              </a:rPr>
              <a:t>" </a:t>
            </a:r>
            <a:r>
              <a:rPr lang="en-US" altLang="ja-JP" sz="1000" err="1" smtClean="0">
                <a:solidFill>
                  <a:srgbClr val="FF0000"/>
                </a:solidFill>
                <a:ea typeface="MS PGothic" pitchFamily="34" charset="-128"/>
              </a:rPr>
              <a:t>ScriptName</a:t>
            </a:r>
            <a:r>
              <a:rPr lang="en-US" altLang="ja-JP" sz="1000" smtClean="0">
                <a:ea typeface="MS PGothic" pitchFamily="34" charset="-128"/>
              </a:rPr>
              <a:t>=“BLForInit"/&gt;</a:t>
            </a:r>
            <a:endParaRPr lang="en-US" altLang="ja-JP" sz="1000" dirty="0" smtClean="0">
              <a:ea typeface="MS PGothic" pitchFamily="34" charset="-128"/>
            </a:endParaRPr>
          </a:p>
          <a:p>
            <a:pPr marL="715962" lvl="0" indent="-381000">
              <a:buNone/>
              <a:defRPr/>
            </a:pPr>
            <a:r>
              <a:rPr lang="en-US" altLang="ja-JP" sz="1000" smtClean="0">
                <a:ea typeface="MS PGothic" pitchFamily="34" charset="-128"/>
              </a:rPr>
              <a:t>&lt;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Script</a:t>
            </a:r>
            <a:r>
              <a:rPr lang="en-US" altLang="ja-JP" sz="1000" dirty="0" err="1" smtClean="0">
                <a:solidFill>
                  <a:srgbClr val="FF0000"/>
                </a:solidFill>
                <a:ea typeface="MS PGothic" pitchFamily="34" charset="-128"/>
              </a:rPr>
              <a:t>OpeningID</a:t>
            </a:r>
            <a:r>
              <a:rPr lang="en-US" altLang="ja-JP" sz="1000" dirty="0" smtClean="0">
                <a:ea typeface="MS PGothic" pitchFamily="34" charset="-128"/>
              </a:rPr>
              <a:t>=" </a:t>
            </a:r>
            <a:r>
              <a:rPr lang="en-US" altLang="ja-JP" sz="1000" dirty="0" err="1" smtClean="0">
                <a:ea typeface="MS PGothic" pitchFamily="34" charset="-128"/>
              </a:rPr>
              <a:t>PLMAttributesValuationCheck</a:t>
            </a:r>
            <a:r>
              <a:rPr lang="en-US" altLang="ja-JP" sz="1000" dirty="0" smtClean="0">
                <a:ea typeface="MS PGothic" pitchFamily="34" charset="-128"/>
              </a:rPr>
              <a:t>"  </a:t>
            </a:r>
            <a:r>
              <a:rPr lang="en-US" altLang="ja-JP" sz="1000" dirty="0" smtClean="0">
                <a:solidFill>
                  <a:srgbClr val="FF0000"/>
                </a:solidFill>
                <a:ea typeface="MS PGothic" pitchFamily="34" charset="-128"/>
              </a:rPr>
              <a:t>Type</a:t>
            </a:r>
            <a:r>
              <a:rPr lang="en-US" altLang="ja-JP" sz="1000" smtClean="0">
                <a:ea typeface="MS PGothic" pitchFamily="34" charset="-128"/>
              </a:rPr>
              <a:t>=“VPMReference" </a:t>
            </a:r>
            <a:r>
              <a:rPr lang="en-US" altLang="ja-JP" sz="1000" smtClean="0">
                <a:solidFill>
                  <a:srgbClr val="FF0000"/>
                </a:solidFill>
                <a:ea typeface="MS PGothic" pitchFamily="34" charset="-128"/>
              </a:rPr>
              <a:t>ScriptName</a:t>
            </a:r>
            <a:r>
              <a:rPr lang="en-US" altLang="ja-JP" sz="1000" smtClean="0">
                <a:ea typeface="MS PGothic" pitchFamily="34" charset="-128"/>
              </a:rPr>
              <a:t>="BLForCheck"/&gt;</a:t>
            </a:r>
            <a:endParaRPr lang="en-US" altLang="ja-JP" sz="1000" dirty="0" smtClean="0">
              <a:ea typeface="MS PGothic" pitchFamily="34" charset="-128"/>
            </a:endParaRPr>
          </a:p>
          <a:p>
            <a:pPr marL="715962" lvl="0" indent="-381000">
              <a:buNone/>
              <a:defRPr/>
            </a:pPr>
            <a:r>
              <a:rPr lang="en-US" altLang="ja-JP" sz="1000" dirty="0" smtClean="0">
                <a:ea typeface="MS PGothic" pitchFamily="34" charset="-128"/>
              </a:rPr>
              <a:t>&lt;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Script</a:t>
            </a:r>
            <a:r>
              <a:rPr lang="en-US" altLang="ja-JP" sz="1000" dirty="0" err="1" smtClean="0">
                <a:solidFill>
                  <a:srgbClr val="FF0000"/>
                </a:solidFill>
                <a:ea typeface="MS PGothic" pitchFamily="34" charset="-128"/>
              </a:rPr>
              <a:t>OpeningID</a:t>
            </a:r>
            <a:r>
              <a:rPr lang="en-US" altLang="ja-JP" sz="1000" dirty="0" smtClean="0">
                <a:ea typeface="MS PGothic" pitchFamily="34" charset="-128"/>
              </a:rPr>
              <a:t>=" </a:t>
            </a:r>
            <a:r>
              <a:rPr lang="en-US" altLang="ja-JP" sz="1000" dirty="0" err="1" smtClean="0">
                <a:ea typeface="MS PGothic" pitchFamily="34" charset="-128"/>
              </a:rPr>
              <a:t>PLMAttributesPropagation</a:t>
            </a:r>
            <a:r>
              <a:rPr lang="en-US" altLang="ja-JP" sz="1000" dirty="0" smtClean="0">
                <a:ea typeface="MS PGothic" pitchFamily="34" charset="-128"/>
              </a:rPr>
              <a:t>”        </a:t>
            </a:r>
            <a:r>
              <a:rPr lang="en-US" altLang="ja-JP" sz="1000" dirty="0" smtClean="0">
                <a:solidFill>
                  <a:srgbClr val="FF0000"/>
                </a:solidFill>
                <a:ea typeface="MS PGothic" pitchFamily="34" charset="-128"/>
              </a:rPr>
              <a:t>Type</a:t>
            </a:r>
            <a:r>
              <a:rPr lang="en-US" altLang="ja-JP" sz="1000" smtClean="0">
                <a:ea typeface="MS PGothic" pitchFamily="34" charset="-128"/>
              </a:rPr>
              <a:t>=“CUSRef"             </a:t>
            </a:r>
            <a:r>
              <a:rPr lang="en-US" altLang="ja-JP" sz="1000" err="1" smtClean="0">
                <a:solidFill>
                  <a:srgbClr val="FF0000"/>
                </a:solidFill>
                <a:ea typeface="MS PGothic" pitchFamily="34" charset="-128"/>
              </a:rPr>
              <a:t>ScriptName</a:t>
            </a:r>
            <a:r>
              <a:rPr lang="en-US" altLang="ja-JP" sz="1000" smtClean="0">
                <a:ea typeface="MS PGothic" pitchFamily="34" charset="-128"/>
              </a:rPr>
              <a:t>=“BLForPropagation“/&gt;</a:t>
            </a:r>
            <a:endParaRPr lang="en-US" altLang="ja-JP" sz="1000" dirty="0" smtClean="0">
              <a:ea typeface="MS PGothic" pitchFamily="34" charset="-128"/>
            </a:endParaRPr>
          </a:p>
          <a:p>
            <a:pPr lvl="1" indent="-244475">
              <a:buNone/>
              <a:defRPr/>
            </a:pPr>
            <a:r>
              <a:rPr lang="en-US" altLang="ja-JP" sz="1000" dirty="0" smtClean="0">
                <a:ea typeface="MS PGothic" pitchFamily="34" charset="-128"/>
              </a:rPr>
              <a:t>&lt;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Condition</a:t>
            </a:r>
            <a:r>
              <a:rPr lang="en-US" altLang="ja-JP" sz="1000" smtClean="0">
                <a:solidFill>
                  <a:srgbClr val="FF0000"/>
                </a:solidFill>
                <a:ea typeface="MS PGothic" pitchFamily="34" charset="-128"/>
              </a:rPr>
              <a:t>Attribute</a:t>
            </a:r>
            <a:r>
              <a:rPr lang="en-US" altLang="ja-JP" sz="1000" smtClean="0">
                <a:ea typeface="MS PGothic" pitchFamily="34" charset="-128"/>
              </a:rPr>
              <a:t>=“E_String01"   </a:t>
            </a:r>
            <a:r>
              <a:rPr lang="en-US" altLang="ja-JP" sz="1000" dirty="0" smtClean="0">
                <a:solidFill>
                  <a:srgbClr val="FF0000"/>
                </a:solidFill>
                <a:ea typeface="MS PGothic" pitchFamily="34" charset="-128"/>
              </a:rPr>
              <a:t>Value</a:t>
            </a:r>
            <a:r>
              <a:rPr lang="en-US" altLang="ja-JP" sz="1000" dirty="0" smtClean="0">
                <a:ea typeface="MS PGothic" pitchFamily="34" charset="-128"/>
              </a:rPr>
              <a:t>=“</a:t>
            </a:r>
            <a:r>
              <a:rPr lang="en-US" altLang="ja-JP" sz="1000" err="1" smtClean="0">
                <a:ea typeface="MS PGothic" pitchFamily="34" charset="-128"/>
              </a:rPr>
              <a:t>AttributeValue</a:t>
            </a:r>
            <a:r>
              <a:rPr lang="en-US" altLang="ja-JP" sz="1000" smtClean="0">
                <a:ea typeface="MS PGothic" pitchFamily="34" charset="-128"/>
              </a:rPr>
              <a:t>"/&gt;</a:t>
            </a:r>
          </a:p>
          <a:p>
            <a:pPr marL="715962" lvl="0" indent="-381000">
              <a:buNone/>
              <a:defRPr/>
            </a:pPr>
            <a:r>
              <a:rPr lang="en-US" altLang="ja-JP" sz="1000" smtClean="0">
                <a:ea typeface="MS PGothic" pitchFamily="34" charset="-128"/>
              </a:rPr>
              <a:t>&lt;/</a:t>
            </a:r>
            <a:r>
              <a:rPr lang="en-US" altLang="ja-JP" sz="1000" dirty="0" smtClean="0">
                <a:solidFill>
                  <a:srgbClr val="CC3300"/>
                </a:solidFill>
                <a:ea typeface="MS PGothic" pitchFamily="34" charset="-128"/>
              </a:rPr>
              <a:t>Scripts</a:t>
            </a:r>
            <a:r>
              <a:rPr lang="en-US" altLang="ja-JP" sz="1000" dirty="0" smtClean="0">
                <a:ea typeface="MS PGothic" pitchFamily="34" charset="-128"/>
              </a:rPr>
              <a:t>&gt;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4525963"/>
          </a:xfrm>
        </p:spPr>
        <p:txBody>
          <a:bodyPr/>
          <a:lstStyle/>
          <a:p>
            <a:r>
              <a:rPr lang="en-US" dirty="0" smtClean="0"/>
              <a:t>List of possible “Opening ID”</a:t>
            </a:r>
          </a:p>
          <a:p>
            <a:pPr lvl="1"/>
            <a:r>
              <a:rPr lang="fr-FR" i="1" dirty="0" smtClean="0"/>
              <a:t>More to come in the future releases</a:t>
            </a:r>
            <a:endParaRPr lang="en-US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 - Principles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 t="4751" r="11403" b="1810"/>
          <a:stretch>
            <a:fillRect/>
          </a:stretch>
        </p:blipFill>
        <p:spPr bwMode="auto">
          <a:xfrm>
            <a:off x="1123950" y="2009775"/>
            <a:ext cx="66484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Customized User Input &amp; Data Control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TBg_ScreensProcess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EEC6"/>
              </a:clrFrom>
              <a:clrTo>
                <a:srgbClr val="FDEEC6">
                  <a:alpha val="0"/>
                </a:srgbClr>
              </a:clrTo>
            </a:clrChange>
          </a:blip>
          <a:srcRect l="3589" t="3600" r="6059" b="6053"/>
          <a:stretch>
            <a:fillRect/>
          </a:stretch>
        </p:blipFill>
        <p:spPr bwMode="auto">
          <a:xfrm>
            <a:off x="701675" y="1228725"/>
            <a:ext cx="7924800" cy="477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57288" y="1455738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4525963"/>
          </a:xfrm>
        </p:spPr>
        <p:txBody>
          <a:bodyPr/>
          <a:lstStyle/>
          <a:p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Data-Implementation</a:t>
            </a:r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513013" y="1646238"/>
            <a:ext cx="487362" cy="447675"/>
            <a:chOff x="2853" y="915"/>
            <a:chExt cx="307" cy="2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1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77900" y="4105275"/>
            <a:ext cx="1993900" cy="5778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>
                <a:solidFill>
                  <a:srgbClr val="000099"/>
                </a:solidFill>
              </a:rPr>
              <a:t>Edit CATRuleExit files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40500" y="3724275"/>
            <a:ext cx="1993900" cy="333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>
                <a:solidFill>
                  <a:srgbClr val="000099"/>
                </a:solidFill>
              </a:rPr>
              <a:t>Edit CATRule files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540500" y="3276600"/>
            <a:ext cx="487363" cy="447675"/>
            <a:chOff x="2853" y="915"/>
            <a:chExt cx="307" cy="282"/>
          </a:xfrm>
        </p:grpSpPr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2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598612" y="3657600"/>
            <a:ext cx="487363" cy="447675"/>
            <a:chOff x="2853" y="915"/>
            <a:chExt cx="307" cy="282"/>
          </a:xfrm>
        </p:grpSpPr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>
                  <a:solidFill>
                    <a:srgbClr val="000099"/>
                  </a:solidFill>
                </a:rPr>
                <a:t>3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665413" y="1417638"/>
            <a:ext cx="19065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36000" bIns="4680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solidFill>
                  <a:srgbClr val="000099"/>
                </a:solidFill>
              </a:rPr>
              <a:t>Customization Environment Development</a:t>
            </a:r>
            <a:endParaRPr lang="en-GB" sz="1600" b="1" dirty="0">
              <a:solidFill>
                <a:srgbClr val="000099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514600" y="5486400"/>
            <a:ext cx="1993900" cy="58221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99"/>
                </a:solidFill>
              </a:rPr>
              <a:t>Deploy </a:t>
            </a:r>
            <a:r>
              <a:rPr lang="en-US" sz="1600" b="1" dirty="0" err="1" smtClean="0">
                <a:solidFill>
                  <a:srgbClr val="000099"/>
                </a:solidFill>
              </a:rPr>
              <a:t>CATRuleExit</a:t>
            </a:r>
            <a:r>
              <a:rPr lang="en-US" sz="1600" b="1" dirty="0" smtClean="0">
                <a:solidFill>
                  <a:srgbClr val="000099"/>
                </a:solidFill>
              </a:rPr>
              <a:t>&amp;</a:t>
            </a:r>
            <a:r>
              <a:rPr lang="en-US" sz="1600" b="1" dirty="0" err="1" smtClean="0">
                <a:solidFill>
                  <a:srgbClr val="000099"/>
                </a:solidFill>
              </a:rPr>
              <a:t>CATRule</a:t>
            </a:r>
            <a:r>
              <a:rPr lang="en-US" sz="1600" b="1" dirty="0" smtClean="0">
                <a:solidFill>
                  <a:srgbClr val="000099"/>
                </a:solidFill>
              </a:rPr>
              <a:t> files</a:t>
            </a:r>
            <a:endParaRPr lang="en-US" sz="1600" b="1" dirty="0">
              <a:solidFill>
                <a:srgbClr val="000099"/>
              </a:solidFill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135312" y="5038725"/>
            <a:ext cx="487363" cy="447675"/>
            <a:chOff x="2853" y="915"/>
            <a:chExt cx="307" cy="282"/>
          </a:xfrm>
        </p:grpSpPr>
        <p:sp>
          <p:nvSpPr>
            <p:cNvPr id="21" name="AutoShape 13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Data-Implementation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153400" y="762000"/>
            <a:ext cx="487362" cy="447675"/>
            <a:chOff x="2853" y="915"/>
            <a:chExt cx="307" cy="28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99"/>
                  </a:solidFill>
                </a:rPr>
                <a:t>1</a:t>
              </a:r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03262" y="1289050"/>
            <a:ext cx="7707313" cy="8350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Customization Environment Development</a:t>
            </a:r>
            <a:endParaRPr kumimoji="0" lang="en-US" sz="1800" b="1" i="0" u="none" strike="noStrike" kern="1200" cap="none" spc="0" normalizeH="0" baseline="0" noProof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952500" marR="0" lvl="1" indent="-381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“Business Logic Editor”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276600"/>
            <a:ext cx="3125059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5715000"/>
            <a:ext cx="13335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1714500"/>
            <a:ext cx="39243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5000" y="2286000"/>
            <a:ext cx="7048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urved Left Arrow 13"/>
          <p:cNvSpPr/>
          <p:nvPr/>
        </p:nvSpPr>
        <p:spPr>
          <a:xfrm>
            <a:off x="2819400" y="2667000"/>
            <a:ext cx="731520" cy="1216152"/>
          </a:xfrm>
          <a:prstGeom prst="curved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>
            <a:off x="762000" y="4953000"/>
            <a:ext cx="731520" cy="1216152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657600" y="5791200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2438400" y="2438400"/>
            <a:ext cx="766235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Start CATIA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3276600" y="4495800"/>
            <a:ext cx="134812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Start Knowledge Expert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811855" y="6324600"/>
            <a:ext cx="104515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Click on BL Editor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667000"/>
            <a:ext cx="3720044" cy="272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01675" y="1301750"/>
            <a:ext cx="7707313" cy="17462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Edit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Data-Implementation</a:t>
            </a:r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8153400" y="762000"/>
            <a:ext cx="487362" cy="447675"/>
            <a:chOff x="2853" y="915"/>
            <a:chExt cx="307" cy="28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2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76400"/>
            <a:ext cx="38385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752600" y="4052501"/>
            <a:ext cx="122950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Key-in the rule in EKL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553200" y="4114800"/>
            <a:ext cx="1753686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Save the rule into a </a:t>
            </a:r>
            <a:r>
              <a:rPr lang="en-US" sz="900" b="1" dirty="0" err="1" smtClean="0">
                <a:solidFill>
                  <a:srgbClr val="000000"/>
                </a:solidFill>
              </a:rPr>
              <a:t>CATRule</a:t>
            </a:r>
            <a:r>
              <a:rPr lang="en-US" sz="900" b="1" dirty="0" smtClean="0">
                <a:solidFill>
                  <a:srgbClr val="000000"/>
                </a:solidFill>
              </a:rPr>
              <a:t> file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(file name is free)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2039144" y="3771106"/>
            <a:ext cx="5326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urved Left Arrow 20"/>
          <p:cNvSpPr/>
          <p:nvPr/>
        </p:nvSpPr>
        <p:spPr>
          <a:xfrm rot="18335082">
            <a:off x="4837400" y="1483824"/>
            <a:ext cx="731520" cy="1216152"/>
          </a:xfrm>
          <a:prstGeom prst="curved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2667000" y="1905000"/>
            <a:ext cx="2095125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2. Save the EKL rule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(syntax analysis is performed during save)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rot="10800000" flipV="1">
            <a:off x="2057400" y="2043500"/>
            <a:ext cx="609600" cy="242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7" idx="2"/>
          </p:cNvCxnSpPr>
          <p:nvPr/>
        </p:nvCxnSpPr>
        <p:spPr>
          <a:xfrm rot="5400000">
            <a:off x="6977722" y="4500678"/>
            <a:ext cx="561201" cy="3434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01675" y="1301750"/>
            <a:ext cx="7707313" cy="17462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Edit CATRuleExit</a:t>
            </a:r>
          </a:p>
          <a:p>
            <a:pPr marL="857250" lvl="1" indent="-400050">
              <a:spcBef>
                <a:spcPct val="20000"/>
              </a:spcBef>
              <a:buSzPct val="70000"/>
              <a:buFontTx/>
              <a:buBlip>
                <a:blip r:embed="rId2"/>
              </a:buBlip>
            </a:pPr>
            <a:r>
              <a:rPr lang="en-US" b="1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Use a text editor</a:t>
            </a:r>
            <a:endParaRPr kumimoji="0" lang="en-US" b="1" i="0" u="none" strike="noStrike" kern="1200" cap="none" spc="0" normalizeH="0" baseline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Data-Implementation</a:t>
            </a:r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8153400" y="762000"/>
            <a:ext cx="487362" cy="447675"/>
            <a:chOff x="2853" y="915"/>
            <a:chExt cx="307" cy="28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3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543300"/>
            <a:ext cx="8120063" cy="163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58000" y="5347901"/>
            <a:ext cx="1332096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Name of the </a:t>
            </a:r>
            <a:r>
              <a:rPr lang="en-US" sz="900" b="1" dirty="0" err="1" smtClean="0">
                <a:solidFill>
                  <a:srgbClr val="000000"/>
                </a:solidFill>
              </a:rPr>
              <a:t>CATRule</a:t>
            </a:r>
            <a:r>
              <a:rPr lang="en-US" sz="900" b="1" dirty="0" smtClean="0">
                <a:solidFill>
                  <a:srgbClr val="000000"/>
                </a:solidFill>
              </a:rPr>
              <a:t> file 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16200000" flipV="1">
            <a:off x="7177134" y="5000986"/>
            <a:ext cx="685800" cy="8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572402" y="5347901"/>
            <a:ext cx="1599798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Name of the customized object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991100" y="4990306"/>
            <a:ext cx="686594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967215" y="2838450"/>
            <a:ext cx="1433085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Name of the </a:t>
            </a:r>
            <a:r>
              <a:rPr lang="en-US" sz="900" b="1" dirty="0" err="1" smtClean="0">
                <a:solidFill>
                  <a:srgbClr val="000000"/>
                </a:solidFill>
              </a:rPr>
              <a:t>CATRuleExit</a:t>
            </a:r>
            <a:r>
              <a:rPr lang="en-US" sz="900" b="1" dirty="0" smtClean="0">
                <a:solidFill>
                  <a:srgbClr val="000000"/>
                </a:solidFill>
              </a:rPr>
              <a:t> file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(file name is free)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1447800" y="33528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01675" y="1301750"/>
            <a:ext cx="8289925" cy="51943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400050" lvl="0" indent="-400050">
              <a:spcBef>
                <a:spcPct val="20000"/>
              </a:spcBef>
              <a:buSzPct val="70000"/>
              <a:buBlip>
                <a:blip r:embed="rId2"/>
              </a:buBlip>
              <a:defRPr/>
            </a:pPr>
            <a:r>
              <a:rPr lang="en-US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Deploy </a:t>
            </a:r>
            <a:r>
              <a:rPr lang="en-US" b="1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CATRuleExit</a:t>
            </a:r>
            <a:r>
              <a:rPr lang="en-US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en-US" b="1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CATRule</a:t>
            </a:r>
            <a:r>
              <a:rPr lang="en-US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files</a:t>
            </a:r>
            <a:endParaRPr lang="en-US" b="1" dirty="0" smtClean="0">
              <a:solidFill>
                <a:srgbClr val="28288A"/>
              </a:solidFill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 possibility n°1: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CATRuleExit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files are located within the CATIA installation: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Move (or copy) the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CATRuleExit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files into the CATIA directory :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&lt;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CATIA_install_path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&gt;\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intel_a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\resources\knowledge\scripts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 Possibility n°2: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CATRuleExit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files are referenced by one CATIA environment variable: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Within the CATIA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file (usually located in « 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CATEnv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 » directory), enriched the environment variable as following: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CATKnowledgePath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=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&lt;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path_where_the_BL_files_are_located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&gt;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;%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CATKnowledgePath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%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/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Attention: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&lt;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path_where_the_BL_files_are_located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&gt;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must not end with a sub-directory name « 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scripts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 » despite that BL files must be located in the last sub-directory named « 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scripts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 »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Example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fr-FR" sz="12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lvl="1" indent="-285750">
              <a:spcBef>
                <a:spcPct val="20000"/>
              </a:spcBef>
              <a:buSzPct val="70000"/>
            </a:pPr>
            <a:r>
              <a:rPr lang="en-US" sz="1200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Move (or copy) the files in the directory E:\MyBLFolder\resources\scripts and set the variable:</a:t>
            </a:r>
          </a:p>
          <a:p>
            <a:pPr marL="742950" lvl="1" indent="-285750">
              <a:spcBef>
                <a:spcPct val="20000"/>
              </a:spcBef>
              <a:buSzPct val="70000"/>
            </a:pP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CATKnowledgePath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=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E:\MyBLFolder\resources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;%CATKnowledgePath%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User Input &amp; Control Data-Implementation</a:t>
            </a:r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8153400" y="762000"/>
            <a:ext cx="487362" cy="447675"/>
            <a:chOff x="2853" y="915"/>
            <a:chExt cx="307" cy="28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853" y="915"/>
              <a:ext cx="307" cy="282"/>
            </a:xfrm>
            <a:prstGeom prst="star8">
              <a:avLst>
                <a:gd name="adj" fmla="val 3825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 bIns="18288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21" y="930"/>
              <a:ext cx="16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5720" rIns="45720" bIns="18288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99"/>
                  </a:solidFill>
                </a:rPr>
                <a:t>4</a:t>
              </a:r>
              <a:endParaRPr lang="en-US" sz="20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276350"/>
            <a:ext cx="7607300" cy="1311275"/>
          </a:xfrm>
        </p:spPr>
        <p:txBody>
          <a:bodyPr/>
          <a:lstStyle/>
          <a:p>
            <a:pPr eaLnBrk="1" hangingPunct="1"/>
            <a:r>
              <a:rPr lang="en-US" dirty="0" smtClean="0"/>
              <a:t>Multiple Language Support (NLS) / Alias</a:t>
            </a:r>
          </a:p>
          <a:p>
            <a:pPr lvl="1" eaLnBrk="1" hangingPunct="1"/>
            <a:r>
              <a:rPr lang="en-US" dirty="0" smtClean="0"/>
              <a:t>NLS supports the customized VPLM objects &amp; attributes.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04888" y="2747962"/>
            <a:ext cx="7056437" cy="3424238"/>
            <a:chOff x="633" y="1873"/>
            <a:chExt cx="4445" cy="2157"/>
          </a:xfrm>
        </p:grpSpPr>
        <p:pic>
          <p:nvPicPr>
            <p:cNvPr id="57349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04" y="1873"/>
              <a:ext cx="1972" cy="114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5735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33" y="2855"/>
              <a:ext cx="1845" cy="11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5735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3" y="2358"/>
              <a:ext cx="1846" cy="1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 rot="-1349057">
              <a:off x="1231" y="2683"/>
              <a:ext cx="931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800" b="1">
                  <a:solidFill>
                    <a:srgbClr val="FF0000"/>
                  </a:solidFill>
                  <a:latin typeface="Times New Roman" pitchFamily="18" charset="0"/>
                </a:rPr>
                <a:t>No Alias</a:t>
              </a:r>
            </a:p>
          </p:txBody>
        </p:sp>
        <p:sp>
          <p:nvSpPr>
            <p:cNvPr id="57353" name="Text Box 9"/>
            <p:cNvSpPr txBox="1">
              <a:spLocks noChangeArrowheads="1"/>
            </p:cNvSpPr>
            <p:nvPr/>
          </p:nvSpPr>
          <p:spPr bwMode="auto">
            <a:xfrm rot="-1349057">
              <a:off x="3693" y="3116"/>
              <a:ext cx="1099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800" b="1">
                  <a:solidFill>
                    <a:srgbClr val="FF0000"/>
                  </a:solidFill>
                  <a:latin typeface="Times New Roman" pitchFamily="18" charset="0"/>
                </a:rPr>
                <a:t>Eng. Alias</a:t>
              </a:r>
            </a:p>
          </p:txBody>
        </p:sp>
        <p:sp>
          <p:nvSpPr>
            <p:cNvPr id="57354" name="Text Box 10"/>
            <p:cNvSpPr txBox="1">
              <a:spLocks noChangeArrowheads="1"/>
            </p:cNvSpPr>
            <p:nvPr/>
          </p:nvSpPr>
          <p:spPr bwMode="auto">
            <a:xfrm rot="-1349057">
              <a:off x="3310" y="2160"/>
              <a:ext cx="949" cy="3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800" b="1">
                  <a:solidFill>
                    <a:srgbClr val="FF0000"/>
                  </a:solidFill>
                  <a:latin typeface="Times New Roman" pitchFamily="18" charset="0"/>
                </a:rPr>
                <a:t>Fr. Alias</a:t>
              </a:r>
            </a:p>
          </p:txBody>
        </p:sp>
        <p:sp>
          <p:nvSpPr>
            <p:cNvPr id="57355" name="AutoShape 11"/>
            <p:cNvSpPr>
              <a:spLocks noChangeArrowheads="1"/>
            </p:cNvSpPr>
            <p:nvPr/>
          </p:nvSpPr>
          <p:spPr bwMode="auto">
            <a:xfrm rot="-1501490">
              <a:off x="2352" y="2855"/>
              <a:ext cx="540" cy="227"/>
            </a:xfrm>
            <a:prstGeom prst="rightArrow">
              <a:avLst>
                <a:gd name="adj1" fmla="val 50000"/>
                <a:gd name="adj2" fmla="val 59471"/>
              </a:avLst>
            </a:prstGeom>
            <a:solidFill>
              <a:srgbClr val="0000FF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6" name="AutoShape 12"/>
            <p:cNvSpPr>
              <a:spLocks noChangeArrowheads="1"/>
            </p:cNvSpPr>
            <p:nvPr/>
          </p:nvSpPr>
          <p:spPr bwMode="auto">
            <a:xfrm rot="1078482">
              <a:off x="2352" y="3210"/>
              <a:ext cx="540" cy="227"/>
            </a:xfrm>
            <a:prstGeom prst="rightArrow">
              <a:avLst>
                <a:gd name="adj1" fmla="val 50000"/>
                <a:gd name="adj2" fmla="val 59471"/>
              </a:avLst>
            </a:prstGeom>
            <a:solidFill>
              <a:srgbClr val="0000FF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48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Graphical User Interface - Principles</a:t>
            </a:r>
            <a:endParaRPr lang="fr-F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838200"/>
            <a:ext cx="8077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 ENOVIA Infrastructure, a consistent set of modelers is delivered to support all applications</a:t>
            </a:r>
          </a:p>
          <a:p>
            <a:pPr marL="640080" marR="0" lvl="1" indent="-28575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RFLP : </a:t>
            </a:r>
            <a:r>
              <a:rPr kumimoji="0" lang="en-US" sz="1600" b="0" i="0" u="none" kern="1200" cap="none" spc="0" normalizeH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Requirement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Functional, Logical, Physical, P&amp;O</a:t>
            </a:r>
          </a:p>
          <a:p>
            <a:pPr marL="640080" lvl="1" indent="-285750">
              <a:buSzPct val="70000"/>
              <a:buBlip>
                <a:blip r:embed="rId3"/>
              </a:buBlip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PPR : Product, Process, </a:t>
            </a:r>
            <a:r>
              <a:rPr lang="en-US" sz="16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Resources, P&amp;O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40080" lvl="1" indent="-285750">
              <a:buSzPct val="70000"/>
              <a:buBlip>
                <a:blip r:embed="rId3"/>
              </a:buBlip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PCS/R : Product, Context, Scenario, </a:t>
            </a:r>
            <a:r>
              <a:rPr lang="en-US" sz="16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Result, P&amp;O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40080" lvl="1" indent="-285750">
              <a:buSzPct val="70000"/>
              <a:buBlip>
                <a:blip r:embed="rId3"/>
              </a:buBlip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X-BOM, Multi CAD,Requirement, Program, Sourcing, Supplier, </a:t>
            </a:r>
            <a:r>
              <a:rPr lang="en-US" sz="1600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Library, P&amp;O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SzPct val="70000"/>
              <a:buBlip>
                <a:blip r:embed="rId2"/>
              </a:buBlip>
              <a:defRPr/>
            </a:pPr>
            <a:r>
              <a:rPr lang="en-US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Each modeler customization is stored in ENOVIA within objects called “type”, “relation” and “attribute”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Fundamentals – Consistent Set of Modelers</a:t>
            </a:r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3048000"/>
            <a:ext cx="5964682" cy="35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1066800" y="1524000"/>
            <a:ext cx="2286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7222" y="1446366"/>
            <a:ext cx="228600" cy="23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2678" y="1685026"/>
            <a:ext cx="224518" cy="22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7222" y="1920818"/>
            <a:ext cx="209550" cy="22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00667" y="2158044"/>
            <a:ext cx="199277" cy="22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2150" y="1279525"/>
            <a:ext cx="7607300" cy="758825"/>
          </a:xfrm>
        </p:spPr>
        <p:txBody>
          <a:bodyPr/>
          <a:lstStyle/>
          <a:p>
            <a:pPr eaLnBrk="1" hangingPunct="1"/>
            <a:r>
              <a:rPr lang="en-US" dirty="0" smtClean="0"/>
              <a:t>Object Naming</a:t>
            </a:r>
          </a:p>
        </p:txBody>
      </p:sp>
      <p:sp>
        <p:nvSpPr>
          <p:cNvPr id="58371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Graphical User Interface - Principles</a:t>
            </a:r>
            <a:endParaRPr lang="fr-FR" dirty="0" smtClean="0"/>
          </a:p>
        </p:txBody>
      </p:sp>
      <p:pic>
        <p:nvPicPr>
          <p:cNvPr id="58372" name="Picture 15"/>
          <p:cNvPicPr>
            <a:picLocks noChangeAspect="1" noChangeArrowheads="1"/>
          </p:cNvPicPr>
          <p:nvPr/>
        </p:nvPicPr>
        <p:blipFill>
          <a:blip r:embed="rId2"/>
          <a:srcRect l="15356" t="22569" r="41901" b="26971"/>
          <a:stretch>
            <a:fillRect/>
          </a:stretch>
        </p:blipFill>
        <p:spPr bwMode="auto">
          <a:xfrm>
            <a:off x="471488" y="1787525"/>
            <a:ext cx="5313362" cy="39195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8373" name="Picture 16"/>
          <p:cNvPicPr>
            <a:picLocks noChangeAspect="1" noChangeArrowheads="1"/>
          </p:cNvPicPr>
          <p:nvPr/>
        </p:nvPicPr>
        <p:blipFill>
          <a:blip r:embed="rId3"/>
          <a:srcRect l="2885" t="12646" r="69659" b="69395"/>
          <a:stretch>
            <a:fillRect/>
          </a:stretch>
        </p:blipFill>
        <p:spPr bwMode="auto">
          <a:xfrm>
            <a:off x="5937250" y="3062288"/>
            <a:ext cx="2884488" cy="1744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8374" name="Rectangle 17"/>
          <p:cNvSpPr>
            <a:spLocks noChangeArrowheads="1"/>
          </p:cNvSpPr>
          <p:nvPr/>
        </p:nvSpPr>
        <p:spPr bwMode="auto">
          <a:xfrm>
            <a:off x="6332538" y="3319463"/>
            <a:ext cx="639762" cy="155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Rectangle 18"/>
          <p:cNvSpPr>
            <a:spLocks noChangeArrowheads="1"/>
          </p:cNvSpPr>
          <p:nvPr/>
        </p:nvSpPr>
        <p:spPr bwMode="auto">
          <a:xfrm>
            <a:off x="6983413" y="3321050"/>
            <a:ext cx="484187" cy="155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6" name="Rectangle 19"/>
          <p:cNvSpPr>
            <a:spLocks noChangeArrowheads="1"/>
          </p:cNvSpPr>
          <p:nvPr/>
        </p:nvSpPr>
        <p:spPr bwMode="auto">
          <a:xfrm>
            <a:off x="7469188" y="3321050"/>
            <a:ext cx="484187" cy="155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AutoShape 20"/>
          <p:cNvSpPr>
            <a:spLocks/>
          </p:cNvSpPr>
          <p:nvPr/>
        </p:nvSpPr>
        <p:spPr bwMode="auto">
          <a:xfrm>
            <a:off x="4038600" y="3505200"/>
            <a:ext cx="152400" cy="303213"/>
          </a:xfrm>
          <a:prstGeom prst="rightBrace">
            <a:avLst>
              <a:gd name="adj1" fmla="val 16580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8378" name="AutoShape 21"/>
          <p:cNvCxnSpPr>
            <a:cxnSpLocks noChangeShapeType="1"/>
            <a:stCxn id="58377" idx="1"/>
            <a:endCxn id="58374" idx="0"/>
          </p:cNvCxnSpPr>
          <p:nvPr/>
        </p:nvCxnSpPr>
        <p:spPr bwMode="auto">
          <a:xfrm flipV="1">
            <a:off x="4200525" y="3309938"/>
            <a:ext cx="2452688" cy="347662"/>
          </a:xfrm>
          <a:prstGeom prst="curvedConnector4">
            <a:avLst>
              <a:gd name="adj1" fmla="val 43236"/>
              <a:gd name="adj2" fmla="val 163014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8379" name="AutoShape 22"/>
          <p:cNvCxnSpPr>
            <a:cxnSpLocks noChangeShapeType="1"/>
            <a:stCxn id="58377" idx="1"/>
            <a:endCxn id="58375" idx="0"/>
          </p:cNvCxnSpPr>
          <p:nvPr/>
        </p:nvCxnSpPr>
        <p:spPr bwMode="auto">
          <a:xfrm flipV="1">
            <a:off x="4200525" y="3311525"/>
            <a:ext cx="3025775" cy="346075"/>
          </a:xfrm>
          <a:prstGeom prst="curvedConnector4">
            <a:avLst>
              <a:gd name="adj1" fmla="val 45801"/>
              <a:gd name="adj2" fmla="val 163301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8380" name="AutoShape 23"/>
          <p:cNvCxnSpPr>
            <a:cxnSpLocks noChangeShapeType="1"/>
            <a:stCxn id="58377" idx="1"/>
            <a:endCxn id="58376" idx="0"/>
          </p:cNvCxnSpPr>
          <p:nvPr/>
        </p:nvCxnSpPr>
        <p:spPr bwMode="auto">
          <a:xfrm flipV="1">
            <a:off x="4200525" y="3311525"/>
            <a:ext cx="3511550" cy="346075"/>
          </a:xfrm>
          <a:prstGeom prst="curvedConnector4">
            <a:avLst>
              <a:gd name="adj1" fmla="val 46384"/>
              <a:gd name="adj2" fmla="val 163301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857250"/>
            <a:ext cx="7607300" cy="5105400"/>
          </a:xfrm>
        </p:spPr>
        <p:txBody>
          <a:bodyPr/>
          <a:lstStyle/>
          <a:p>
            <a:pPr eaLnBrk="1" hangingPunct="1"/>
            <a:r>
              <a:rPr lang="en-US" dirty="0" smtClean="0"/>
              <a:t>Icons &amp; Colors</a:t>
            </a:r>
          </a:p>
          <a:p>
            <a:pPr lvl="1" eaLnBrk="1" hangingPunct="1"/>
            <a:r>
              <a:rPr lang="en-US" dirty="0" smtClean="0"/>
              <a:t>Assign icons to the PLM Objects</a:t>
            </a:r>
          </a:p>
          <a:p>
            <a:pPr lvl="2" eaLnBrk="1" hangingPunct="1"/>
            <a:r>
              <a:rPr lang="en-US" dirty="0" smtClean="0"/>
              <a:t>Static criteria based on the type of the object</a:t>
            </a:r>
          </a:p>
          <a:p>
            <a:pPr lvl="1" eaLnBrk="1" hangingPunct="1"/>
            <a:r>
              <a:rPr lang="en-US" dirty="0" smtClean="0"/>
              <a:t>Assign colors and icon masks to the PLM Objects</a:t>
            </a:r>
          </a:p>
          <a:p>
            <a:pPr lvl="2" eaLnBrk="1" hangingPunct="1"/>
            <a:r>
              <a:rPr lang="en-US" dirty="0" smtClean="0"/>
              <a:t>Dynamic criteria based on </a:t>
            </a:r>
            <a:r>
              <a:rPr lang="en-US" dirty="0" err="1" smtClean="0"/>
              <a:t>CATRule</a:t>
            </a:r>
            <a:r>
              <a:rPr lang="en-US" dirty="0" smtClean="0"/>
              <a:t> mechanism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8513" y="2528888"/>
            <a:ext cx="4932362" cy="39560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939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Graphical User Interface - Principles</a:t>
            </a:r>
            <a:endParaRPr lang="fr-F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849313"/>
            <a:ext cx="7607300" cy="5105400"/>
          </a:xfrm>
        </p:spPr>
        <p:txBody>
          <a:bodyPr/>
          <a:lstStyle/>
          <a:p>
            <a:pPr eaLnBrk="1" hangingPunct="1"/>
            <a:r>
              <a:rPr lang="en-US" smtClean="0"/>
              <a:t>PLM Compass</a:t>
            </a:r>
          </a:p>
          <a:p>
            <a:pPr lvl="1" eaLnBrk="1" hangingPunct="1"/>
            <a:r>
              <a:rPr lang="en-US" smtClean="0"/>
              <a:t>Enrich menu of the 4 quadrants </a:t>
            </a:r>
          </a:p>
          <a:p>
            <a:pPr lvl="1" eaLnBrk="1" hangingPunct="1"/>
            <a:r>
              <a:rPr lang="en-US" smtClean="0"/>
              <a:t>Dynamic criteria leading</a:t>
            </a:r>
          </a:p>
          <a:p>
            <a:pPr lvl="2" eaLnBrk="1" hangingPunct="1"/>
            <a:r>
              <a:rPr lang="en-US" smtClean="0"/>
              <a:t>Colors</a:t>
            </a:r>
          </a:p>
          <a:p>
            <a:pPr lvl="2" eaLnBrk="1" hangingPunct="1"/>
            <a:r>
              <a:rPr lang="en-US" smtClean="0"/>
              <a:t>Transparency</a:t>
            </a:r>
          </a:p>
          <a:p>
            <a:pPr lvl="2" eaLnBrk="1" hangingPunct="1"/>
            <a:r>
              <a:rPr lang="fr-FR" smtClean="0"/>
              <a:t>Labels</a:t>
            </a:r>
            <a:endParaRPr lang="en-US" smtClean="0"/>
          </a:p>
        </p:txBody>
      </p:sp>
      <p:sp>
        <p:nvSpPr>
          <p:cNvPr id="60419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Graphical User Interface - Principles</a:t>
            </a:r>
            <a:endParaRPr lang="fr-FR" dirty="0" smtClean="0"/>
          </a:p>
        </p:txBody>
      </p:sp>
      <p:pic>
        <p:nvPicPr>
          <p:cNvPr id="60420" name="Picture 9" descr="Custo_3Dli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6338" y="2232025"/>
            <a:ext cx="4922837" cy="38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1614488" y="1428750"/>
            <a:ext cx="522287" cy="474345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839913" y="1671638"/>
            <a:ext cx="652462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2709863" y="1663700"/>
            <a:ext cx="5329237" cy="327025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VPM Data </a:t>
            </a:r>
            <a:r>
              <a:rPr lang="en-US" altLang="ja-JP" sz="1600" b="1" dirty="0">
                <a:solidFill>
                  <a:srgbClr val="FFFFFF"/>
                </a:solidFill>
                <a:ea typeface="굴림" pitchFamily="34" charset="-127"/>
              </a:rPr>
              <a:t>Model </a:t>
            </a: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Extension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839913" y="43751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2711450" y="43830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Customized User Input &amp; Data Control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2751138" y="47307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>
            <a:off x="3254375" y="4730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2751138" y="49355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gray">
          <a:xfrm>
            <a:off x="3254375" y="49260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gray">
          <a:xfrm>
            <a:off x="2751138" y="2014538"/>
            <a:ext cx="369887" cy="182562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gray">
          <a:xfrm>
            <a:off x="3254375" y="20066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  <a:endParaRPr lang="en-US" altLang="ja-JP" sz="10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gray">
          <a:xfrm>
            <a:off x="2751138" y="2219325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1.2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gray">
          <a:xfrm>
            <a:off x="3254375" y="220186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gray">
          <a:xfrm>
            <a:off x="1839913" y="25273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2711450" y="25352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Object Attribute Access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gray">
          <a:xfrm>
            <a:off x="2751138" y="28892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gray">
          <a:xfrm>
            <a:off x="3254375" y="28813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gray">
          <a:xfrm>
            <a:off x="2751138" y="3097213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2.2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gray">
          <a:xfrm>
            <a:off x="3254375" y="30797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839913" y="528320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5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2711450" y="529113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Graphical User Interface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gray">
          <a:xfrm>
            <a:off x="2751138" y="563880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4.1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gray">
          <a:xfrm>
            <a:off x="3254375" y="563880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NLS / Alias, Object Naming, Icons, Colors &amp; PLM Compass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2751138" y="58372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4.2</a:t>
            </a:r>
            <a:endParaRPr lang="en-US" sz="1000" b="1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3254375" y="5837238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1828800" y="3448050"/>
            <a:ext cx="655637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gray">
          <a:xfrm>
            <a:off x="2700337" y="3455988"/>
            <a:ext cx="5324475" cy="32861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600" b="1" dirty="0" smtClean="0">
                <a:solidFill>
                  <a:srgbClr val="FFFFFF"/>
                </a:solidFill>
                <a:ea typeface="굴림" pitchFamily="34" charset="-127"/>
              </a:rPr>
              <a:t>Life Cycle</a:t>
            </a:r>
            <a:endParaRPr lang="en-US" altLang="ja-JP" sz="1600" b="1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740025" y="3803650"/>
            <a:ext cx="369887" cy="182563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3.1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gray">
          <a:xfrm>
            <a:off x="3243262" y="3803650"/>
            <a:ext cx="4781550" cy="182563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Principles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gray">
          <a:xfrm>
            <a:off x="2740025" y="4008438"/>
            <a:ext cx="369887" cy="182562"/>
          </a:xfrm>
          <a:prstGeom prst="rect">
            <a:avLst/>
          </a:prstGeom>
          <a:solidFill>
            <a:srgbClr val="FF0000"/>
          </a:solidFill>
          <a:ln w="31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FFFFFF"/>
                </a:solidFill>
                <a:latin typeface="Helvetica" pitchFamily="34" charset="0"/>
                <a:ea typeface="MS PGothic" pitchFamily="34" charset="-128"/>
              </a:rPr>
              <a:t>3.2</a:t>
            </a:r>
            <a:endParaRPr lang="en-US" sz="1000" b="1" dirty="0">
              <a:solidFill>
                <a:srgbClr val="FFFFFF"/>
              </a:solidFill>
              <a:latin typeface="Helvetica" pitchFamily="34" charset="0"/>
              <a:ea typeface="MS PGothic" pitchFamily="34" charset="-128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gray">
          <a:xfrm>
            <a:off x="3243262" y="3998913"/>
            <a:ext cx="4781550" cy="182562"/>
          </a:xfrm>
          <a:prstGeom prst="rect">
            <a:avLst/>
          </a:prstGeom>
          <a:gradFill rotWithShape="0">
            <a:gsLst>
              <a:gs pos="0">
                <a:srgbClr val="003399">
                  <a:alpha val="20000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</a:pPr>
            <a:r>
              <a:rPr lang="en-US" altLang="ja-JP" sz="1000" b="1" dirty="0" smtClean="0">
                <a:solidFill>
                  <a:srgbClr val="FFFFFF"/>
                </a:solidFill>
                <a:ea typeface="굴림" pitchFamily="34" charset="-127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070350"/>
          </a:xfrm>
        </p:spPr>
        <p:txBody>
          <a:bodyPr/>
          <a:lstStyle/>
          <a:p>
            <a:pPr eaLnBrk="1" hangingPunct="1"/>
            <a:r>
              <a:rPr lang="en-US" dirty="0" smtClean="0"/>
              <a:t>NLS / Alias (1/4)</a:t>
            </a: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572000" cy="261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057400"/>
            <a:ext cx="39909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4343400"/>
            <a:ext cx="30670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1000" y="2895600"/>
            <a:ext cx="102111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Start “</a:t>
            </a:r>
            <a:r>
              <a:rPr lang="en-US" sz="900" b="1" dirty="0" err="1" smtClean="0">
                <a:solidFill>
                  <a:srgbClr val="000000"/>
                </a:solidFill>
              </a:rPr>
              <a:t>DMCTool</a:t>
            </a:r>
            <a:r>
              <a:rPr lang="en-US" sz="900" b="1" dirty="0" smtClean="0">
                <a:solidFill>
                  <a:srgbClr val="000000"/>
                </a:solidFill>
              </a:rPr>
              <a:t>”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48400" y="1828800"/>
            <a:ext cx="1370568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Open the customization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969717" y="5728901"/>
            <a:ext cx="897683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3. Define </a:t>
            </a:r>
            <a:r>
              <a:rPr lang="en-US" sz="900" b="1" dirty="0" err="1" smtClean="0">
                <a:solidFill>
                  <a:srgbClr val="000000"/>
                </a:solidFill>
              </a:rPr>
              <a:t>CATNls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886200" y="2895600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7490943">
            <a:off x="5627995" y="3955217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070350"/>
          </a:xfrm>
        </p:spPr>
        <p:txBody>
          <a:bodyPr/>
          <a:lstStyle/>
          <a:p>
            <a:pPr eaLnBrk="1" hangingPunct="1"/>
            <a:r>
              <a:rPr lang="en-US" dirty="0" smtClean="0"/>
              <a:t>NLS / Alias (2/4)</a:t>
            </a: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grpSp>
        <p:nvGrpSpPr>
          <p:cNvPr id="7" name="Group 10"/>
          <p:cNvGrpSpPr/>
          <p:nvPr/>
        </p:nvGrpSpPr>
        <p:grpSpPr>
          <a:xfrm>
            <a:off x="1752600" y="1828800"/>
            <a:ext cx="6951663" cy="4495800"/>
            <a:chOff x="-1189038" y="-17463"/>
            <a:chExt cx="11523663" cy="6894513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189038" y="-17463"/>
              <a:ext cx="11523663" cy="68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8400" y="2667000"/>
              <a:ext cx="2752725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191000"/>
            <a:ext cx="33966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886200" y="3505200"/>
            <a:ext cx="1886735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1. Key-in object and attribute aliases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5772935" y="3200400"/>
            <a:ext cx="247659" cy="374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5772935" y="3352800"/>
            <a:ext cx="704065" cy="2216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1"/>
          </p:cNvCxnSpPr>
          <p:nvPr/>
        </p:nvCxnSpPr>
        <p:spPr>
          <a:xfrm>
            <a:off x="5772935" y="3574450"/>
            <a:ext cx="466308" cy="88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2209800" y="5181600"/>
            <a:ext cx="2467022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2. Save the </a:t>
            </a:r>
            <a:r>
              <a:rPr lang="en-US" sz="900" b="1" dirty="0" err="1" smtClean="0">
                <a:solidFill>
                  <a:srgbClr val="000000"/>
                </a:solidFill>
              </a:rPr>
              <a:t>CATNls</a:t>
            </a:r>
            <a:r>
              <a:rPr lang="en-US" sz="900" b="1" dirty="0" smtClean="0">
                <a:solidFill>
                  <a:srgbClr val="000000"/>
                </a:solidFill>
              </a:rPr>
              <a:t> file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  (file name is predefined and cannot be changed)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rot="16200000" flipH="1">
            <a:off x="3993755" y="4908154"/>
            <a:ext cx="256401" cy="13572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</p:cNvCxnSpPr>
          <p:nvPr/>
        </p:nvCxnSpPr>
        <p:spPr>
          <a:xfrm rot="5400000">
            <a:off x="2317356" y="4970044"/>
            <a:ext cx="637401" cy="16145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070350"/>
          </a:xfrm>
        </p:spPr>
        <p:txBody>
          <a:bodyPr/>
          <a:lstStyle/>
          <a:p>
            <a:pPr eaLnBrk="1" hangingPunct="1"/>
            <a:r>
              <a:rPr lang="en-US" dirty="0" smtClean="0"/>
              <a:t>NLS / Alias (3/4)</a:t>
            </a:r>
          </a:p>
          <a:p>
            <a:pPr lvl="1"/>
            <a:r>
              <a:rPr lang="en-US" dirty="0" smtClean="0"/>
              <a:t>Result</a:t>
            </a: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3279775"/>
            <a:ext cx="3870325" cy="22838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1413" y="3279775"/>
            <a:ext cx="3705225" cy="2266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981200" y="2754868"/>
            <a:ext cx="145424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i="0" smtClean="0"/>
              <a:t>Without Alias</a:t>
            </a:r>
            <a:endParaRPr lang="en-US" i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6128772" y="2754868"/>
            <a:ext cx="1338828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i="0" smtClean="0"/>
              <a:t>With Aliases</a:t>
            </a:r>
            <a:endParaRPr lang="en-US" i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070350"/>
          </a:xfrm>
        </p:spPr>
        <p:txBody>
          <a:bodyPr/>
          <a:lstStyle/>
          <a:p>
            <a:pPr eaLnBrk="1" hangingPunct="1"/>
            <a:r>
              <a:rPr lang="en-US" dirty="0" smtClean="0"/>
              <a:t>NLS / Alias (4/4)</a:t>
            </a:r>
            <a:endParaRPr lang="fr-FR" dirty="0" smtClean="0"/>
          </a:p>
          <a:p>
            <a:pPr lvl="1"/>
            <a:r>
              <a:rPr lang="en-US" dirty="0" smtClean="0"/>
              <a:t>Deployment possibility n° 1:</a:t>
            </a:r>
          </a:p>
          <a:p>
            <a:pPr lvl="2"/>
            <a:r>
              <a:rPr lang="en-US" b="1" dirty="0" err="1" smtClean="0"/>
              <a:t>CATNls</a:t>
            </a:r>
            <a:r>
              <a:rPr lang="en-US" b="1" dirty="0" smtClean="0"/>
              <a:t> files are located within the CATIA installation:</a:t>
            </a:r>
          </a:p>
          <a:p>
            <a:pPr lvl="3"/>
            <a:r>
              <a:rPr lang="en-US" dirty="0" smtClean="0"/>
              <a:t>Move (or copy) the </a:t>
            </a:r>
            <a:r>
              <a:rPr lang="en-US" dirty="0" err="1" smtClean="0"/>
              <a:t>CATNls</a:t>
            </a:r>
            <a:r>
              <a:rPr lang="en-US" dirty="0" smtClean="0"/>
              <a:t> files into the CATIA directory : </a:t>
            </a:r>
            <a:r>
              <a:rPr lang="en-US" b="1" dirty="0" smtClean="0"/>
              <a:t>&lt;</a:t>
            </a:r>
            <a:r>
              <a:rPr lang="en-US" b="1" dirty="0" err="1" smtClean="0"/>
              <a:t>CATIA_install_path</a:t>
            </a:r>
            <a:r>
              <a:rPr lang="en-US" b="1" dirty="0" smtClean="0"/>
              <a:t>&gt;\</a:t>
            </a:r>
            <a:r>
              <a:rPr lang="en-US" b="1" dirty="0" err="1" smtClean="0">
                <a:solidFill>
                  <a:srgbClr val="FF0000"/>
                </a:solidFill>
              </a:rPr>
              <a:t>intel_a</a:t>
            </a:r>
            <a:r>
              <a:rPr lang="en-US" b="1" dirty="0" smtClean="0">
                <a:solidFill>
                  <a:srgbClr val="FF0000"/>
                </a:solidFill>
              </a:rPr>
              <a:t>\resources\</a:t>
            </a:r>
            <a:r>
              <a:rPr lang="en-US" b="1" dirty="0" err="1" smtClean="0">
                <a:solidFill>
                  <a:srgbClr val="FF0000"/>
                </a:solidFill>
              </a:rPr>
              <a:t>msgcatalog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3">
              <a:buNone/>
            </a:pPr>
            <a:endParaRPr lang="en-US" dirty="0" smtClean="0"/>
          </a:p>
          <a:p>
            <a:pPr lvl="1"/>
            <a:r>
              <a:rPr lang="en-US" dirty="0" smtClean="0"/>
              <a:t>Deployment Possibility n° 2:</a:t>
            </a:r>
          </a:p>
          <a:p>
            <a:pPr lvl="2"/>
            <a:r>
              <a:rPr lang="en-US" b="1" dirty="0" err="1" smtClean="0"/>
              <a:t>CATNls</a:t>
            </a:r>
            <a:r>
              <a:rPr lang="en-US" b="1" dirty="0" smtClean="0"/>
              <a:t> files are referenced by one CATIA environment variable:</a:t>
            </a:r>
          </a:p>
          <a:p>
            <a:pPr lvl="3"/>
            <a:r>
              <a:rPr lang="en-US" dirty="0" smtClean="0"/>
              <a:t>Within the CATIA </a:t>
            </a:r>
            <a:r>
              <a:rPr lang="en-US" dirty="0" err="1" smtClean="0"/>
              <a:t>env</a:t>
            </a:r>
            <a:r>
              <a:rPr lang="en-US" dirty="0" smtClean="0"/>
              <a:t> file (usually located in « </a:t>
            </a:r>
            <a:r>
              <a:rPr lang="en-US" dirty="0" err="1" smtClean="0"/>
              <a:t>CATEnv</a:t>
            </a:r>
            <a:r>
              <a:rPr lang="en-US" dirty="0" smtClean="0"/>
              <a:t> » directory), enriched the environment variable as following: </a:t>
            </a:r>
            <a:endParaRPr lang="en-US" b="1" dirty="0" smtClean="0">
              <a:solidFill>
                <a:srgbClr val="FF0000"/>
              </a:solidFill>
            </a:endParaRPr>
          </a:p>
          <a:p>
            <a:pPr lvl="3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&lt;</a:t>
            </a:r>
            <a:r>
              <a:rPr lang="en-US" b="1" dirty="0" err="1" smtClean="0"/>
              <a:t>path_where_CATNls_files_are_located</a:t>
            </a:r>
            <a:r>
              <a:rPr lang="en-US" b="1" dirty="0" smtClean="0"/>
              <a:t>&gt;</a:t>
            </a:r>
            <a:r>
              <a:rPr lang="en-US" b="1" dirty="0" smtClean="0">
                <a:solidFill>
                  <a:srgbClr val="FF0000"/>
                </a:solidFill>
              </a:rPr>
              <a:t>;%</a:t>
            </a: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pPr lvl="3"/>
            <a:endParaRPr lang="en-US" dirty="0" smtClean="0"/>
          </a:p>
          <a:p>
            <a:pPr lvl="3"/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en-US" dirty="0" smtClean="0"/>
          </a:p>
          <a:p>
            <a:pPr lvl="3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E:\MyBLFolder</a:t>
            </a:r>
            <a:r>
              <a:rPr lang="en-US" b="1" dirty="0" smtClean="0">
                <a:solidFill>
                  <a:srgbClr val="FF0000"/>
                </a:solidFill>
              </a:rPr>
              <a:t>;%CATMsgCatalogPath%</a:t>
            </a:r>
          </a:p>
          <a:p>
            <a:pPr lvl="1"/>
            <a:endParaRPr lang="en-US" dirty="0" smtClean="0"/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7879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Icon (1/3)</a:t>
            </a:r>
          </a:p>
          <a:p>
            <a:pPr lvl="1"/>
            <a:r>
              <a:rPr lang="en-US" dirty="0" smtClean="0"/>
              <a:t>Create a “</a:t>
            </a:r>
            <a:r>
              <a:rPr lang="en-US" dirty="0" err="1" smtClean="0"/>
              <a:t>CATRsc</a:t>
            </a:r>
            <a:r>
              <a:rPr lang="en-US" dirty="0" smtClean="0"/>
              <a:t>” file. Its name is composed of:</a:t>
            </a:r>
          </a:p>
          <a:p>
            <a:pPr lvl="2"/>
            <a:r>
              <a:rPr lang="en-US" dirty="0" smtClean="0"/>
              <a:t>One prefix: “Icons_”</a:t>
            </a:r>
          </a:p>
          <a:p>
            <a:pPr lvl="2"/>
            <a:r>
              <a:rPr lang="fr-FR" dirty="0" smtClean="0"/>
              <a:t>Name of the </a:t>
            </a:r>
            <a:r>
              <a:rPr lang="fr-FR" dirty="0" err="1" smtClean="0"/>
              <a:t>customized</a:t>
            </a:r>
            <a:r>
              <a:rPr lang="fr-FR" dirty="0" smtClean="0"/>
              <a:t> package</a:t>
            </a:r>
            <a:endParaRPr lang="en-US" dirty="0" smtClean="0"/>
          </a:p>
          <a:p>
            <a:pPr lvl="3"/>
            <a:r>
              <a:rPr lang="en-US" dirty="0" smtClean="0"/>
              <a:t>For example</a:t>
            </a:r>
            <a:r>
              <a:rPr lang="en-US" i="1" dirty="0" smtClean="0"/>
              <a:t>: </a:t>
            </a:r>
            <a:r>
              <a:rPr lang="en-US" i="1" dirty="0" err="1" smtClean="0"/>
              <a:t>Icons_CUSProduct.CATRsc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Create the icon file</a:t>
            </a:r>
          </a:p>
          <a:p>
            <a:pPr lvl="2"/>
            <a:r>
              <a:rPr lang="en-US" dirty="0" smtClean="0"/>
              <a:t>For example: </a:t>
            </a:r>
            <a:r>
              <a:rPr lang="en-US" i="1" dirty="0" smtClean="0"/>
              <a:t>MyModelerIcon.bmp</a:t>
            </a: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9913" y="3201988"/>
            <a:ext cx="5305425" cy="1247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33550" y="4724400"/>
            <a:ext cx="140583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Name of the customization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6200000" flipV="1">
            <a:off x="2133600" y="4419599"/>
            <a:ext cx="609601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150413" y="4724401"/>
            <a:ext cx="926537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Name of the icon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5318816" y="4419600"/>
            <a:ext cx="609601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5715000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343275" y="4724400"/>
            <a:ext cx="1437894" cy="4154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  Modeler object for which 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the icon applies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smtClean="0">
                <a:solidFill>
                  <a:srgbClr val="000000"/>
                </a:solidFill>
              </a:rPr>
              <a:t>(in this case: CUSReference)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3749803" y="4419600"/>
            <a:ext cx="609601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667000"/>
            <a:ext cx="5178425" cy="31019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84300"/>
            <a:ext cx="8045450" cy="4787900"/>
          </a:xfrm>
        </p:spPr>
        <p:txBody>
          <a:bodyPr>
            <a:normAutofit/>
          </a:bodyPr>
          <a:lstStyle/>
          <a:p>
            <a:r>
              <a:rPr lang="en-US" dirty="0" smtClean="0"/>
              <a:t>Icon (2/3)</a:t>
            </a:r>
          </a:p>
          <a:p>
            <a:pPr lvl="1"/>
            <a:r>
              <a:rPr lang="en-US" dirty="0" smtClean="0"/>
              <a:t>Result</a:t>
            </a:r>
          </a:p>
          <a:p>
            <a:pPr lvl="2"/>
            <a:r>
              <a:rPr lang="en-US" dirty="0" smtClean="0"/>
              <a:t>The icons are visible in the « dark blue » and « silver » windows</a:t>
            </a:r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04489" y="3352800"/>
            <a:ext cx="1065997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We can recognize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the modeler objects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1570486" y="3429000"/>
            <a:ext cx="791714" cy="62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</p:cNvCxnSpPr>
          <p:nvPr/>
        </p:nvCxnSpPr>
        <p:spPr>
          <a:xfrm>
            <a:off x="1570486" y="3491300"/>
            <a:ext cx="791714" cy="90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</p:cNvCxnSpPr>
          <p:nvPr/>
        </p:nvCxnSpPr>
        <p:spPr>
          <a:xfrm>
            <a:off x="1570486" y="3491300"/>
            <a:ext cx="867914" cy="1004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VPM Data Model Extension -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3400" y="1066800"/>
            <a:ext cx="4648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SzPct val="70000"/>
              <a:buBlip>
                <a:blip r:embed="rId2"/>
              </a:buBlip>
              <a:defRPr/>
            </a:pPr>
            <a:r>
              <a:rPr lang="en-US" b="1" dirty="0" smtClean="0">
                <a:solidFill>
                  <a:srgbClr val="28288A"/>
                </a:solidFill>
                <a:latin typeface="Arial" pitchFamily="34" charset="0"/>
                <a:cs typeface="Arial" pitchFamily="34" charset="0"/>
              </a:rPr>
              <a:t>Modelers are a set of type, attributes, relations, behaviors and security definition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endParaRPr kumimoji="0" lang="en-US" sz="1800" b="1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VPM modelers uses:</a:t>
            </a:r>
            <a:endParaRPr kumimoji="0" lang="en-US" altLang="ja-JP" sz="1800" b="1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list of types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Reference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Instance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RepReference</a:t>
            </a:r>
            <a:endParaRPr kumimoji="0" lang="en-US" sz="1300" b="0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RepInstance</a:t>
            </a:r>
            <a:endParaRPr kumimoji="0" lang="en-US" sz="1300" b="0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Connection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Port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list of PLM Core Relations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Aggregation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Instance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list of PLM Core Attributes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Associated behaviors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QEOpS</a:t>
            </a: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(Query / Expand / Open / Save)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err="1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CrUD</a:t>
            </a: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(Create / Update / Delete)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PLM Management (Lock / Maturity / </a:t>
            </a:r>
            <a:b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300" b="0" i="0" u="none" strike="noStrike" kern="1200" cap="none" spc="0" normalizeH="0" baseline="0" dirty="0" smtClean="0">
                <a:ln>
                  <a:noFill/>
                </a:ln>
                <a:solidFill>
                  <a:srgbClr val="28288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Versioning / …)</a:t>
            </a:r>
            <a:endParaRPr kumimoji="0" lang="en-US" altLang="ja-JP" sz="1300" b="0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endParaRPr kumimoji="0" lang="en-US" sz="1800" b="1" i="0" u="none" strike="noStrike" kern="1200" cap="none" spc="0" normalizeH="0" baseline="0" dirty="0" smtClean="0">
              <a:ln>
                <a:noFill/>
              </a:ln>
              <a:solidFill>
                <a:srgbClr val="28288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 rot="16200000">
            <a:off x="4880769" y="1951831"/>
            <a:ext cx="4445000" cy="353853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ja-JP" sz="1100" b="1" dirty="0" smtClean="0">
                <a:solidFill>
                  <a:schemeClr val="dk1"/>
                </a:solidFill>
                <a:latin typeface="Arial" charset="0"/>
                <a:ea typeface="ＭＳ Ｐゴシック" pitchFamily="50" charset="-128"/>
              </a:rPr>
              <a:t>PLM Core Objects &amp; Relations</a:t>
            </a:r>
          </a:p>
          <a:p>
            <a:endParaRPr lang="en-US" altLang="ja-JP" sz="600" b="1" dirty="0" smtClean="0">
              <a:solidFill>
                <a:schemeClr val="dk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5562600" y="1641474"/>
            <a:ext cx="1444752" cy="3931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Reference</a:t>
            </a:r>
            <a:endParaRPr kumimoji="1" lang="en-US" altLang="ja-JP" b="1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7126288" y="2911475"/>
            <a:ext cx="1441450" cy="39211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Instance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7126288" y="3619500"/>
            <a:ext cx="1560512" cy="392113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 err="1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RepInstance</a:t>
            </a:r>
            <a:endParaRPr kumimoji="1" lang="en-US" altLang="ja-JP" sz="12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7126288" y="4271963"/>
            <a:ext cx="1441450" cy="3921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RepReference</a:t>
            </a: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7126288" y="2214563"/>
            <a:ext cx="1441450" cy="39211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Reference</a:t>
            </a:r>
          </a:p>
        </p:txBody>
      </p:sp>
      <p:cxnSp>
        <p:nvCxnSpPr>
          <p:cNvPr id="31" name="AutoShape 10"/>
          <p:cNvCxnSpPr>
            <a:cxnSpLocks noChangeShapeType="1"/>
            <a:stCxn id="27" idx="0"/>
            <a:endCxn id="30" idx="1"/>
          </p:cNvCxnSpPr>
          <p:nvPr/>
        </p:nvCxnSpPr>
        <p:spPr bwMode="auto">
          <a:xfrm rot="5400000" flipH="1">
            <a:off x="7235826" y="2287587"/>
            <a:ext cx="488950" cy="733425"/>
          </a:xfrm>
          <a:prstGeom prst="curvedConnector4">
            <a:avLst>
              <a:gd name="adj1" fmla="val 28690"/>
              <a:gd name="adj2" fmla="val 124065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32" name="AutoShape 11"/>
          <p:cNvSpPr>
            <a:spLocks noChangeArrowheads="1"/>
          </p:cNvSpPr>
          <p:nvPr/>
        </p:nvSpPr>
        <p:spPr bwMode="auto">
          <a:xfrm>
            <a:off x="7127875" y="5384800"/>
            <a:ext cx="1558925" cy="392113"/>
          </a:xfrm>
          <a:prstGeom prst="hexagon">
            <a:avLst>
              <a:gd name="adj" fmla="val 91802"/>
              <a:gd name="vf" fmla="val 115470"/>
            </a:avLst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Connection</a:t>
            </a:r>
          </a:p>
        </p:txBody>
      </p:sp>
      <p:cxnSp>
        <p:nvCxnSpPr>
          <p:cNvPr id="34" name="AutoShape 13"/>
          <p:cNvCxnSpPr>
            <a:cxnSpLocks noChangeShapeType="1"/>
            <a:stCxn id="28" idx="4"/>
            <a:endCxn id="29" idx="1"/>
          </p:cNvCxnSpPr>
          <p:nvPr/>
        </p:nvCxnSpPr>
        <p:spPr bwMode="auto">
          <a:xfrm rot="5400000">
            <a:off x="7288213" y="3849688"/>
            <a:ext cx="456406" cy="780256"/>
          </a:xfrm>
          <a:prstGeom prst="curvedConnector4">
            <a:avLst>
              <a:gd name="adj1" fmla="val 28522"/>
              <a:gd name="adj2" fmla="val 129298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35" name="AutoShape 14"/>
          <p:cNvSpPr>
            <a:spLocks noChangeArrowheads="1"/>
          </p:cNvSpPr>
          <p:nvPr/>
        </p:nvSpPr>
        <p:spPr bwMode="auto">
          <a:xfrm>
            <a:off x="6186489" y="2033588"/>
            <a:ext cx="187325" cy="196850"/>
          </a:xfrm>
          <a:prstGeom prst="diamond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  <p:cxnSp>
        <p:nvCxnSpPr>
          <p:cNvPr id="36" name="AutoShape 15"/>
          <p:cNvCxnSpPr>
            <a:cxnSpLocks noChangeShapeType="1"/>
            <a:stCxn id="27" idx="2"/>
            <a:endCxn id="35" idx="2"/>
          </p:cNvCxnSpPr>
          <p:nvPr/>
        </p:nvCxnSpPr>
        <p:spPr bwMode="auto">
          <a:xfrm rot="10800000">
            <a:off x="6280152" y="2230438"/>
            <a:ext cx="846136" cy="877094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37" name="AutoShape 16"/>
          <p:cNvCxnSpPr>
            <a:cxnSpLocks noChangeShapeType="1"/>
            <a:stCxn id="28" idx="2"/>
            <a:endCxn id="35" idx="2"/>
          </p:cNvCxnSpPr>
          <p:nvPr/>
        </p:nvCxnSpPr>
        <p:spPr bwMode="auto">
          <a:xfrm rot="10800000">
            <a:off x="6280152" y="2230439"/>
            <a:ext cx="846136" cy="158511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38" name="AutoShape 17"/>
          <p:cNvCxnSpPr>
            <a:cxnSpLocks noChangeShapeType="1"/>
            <a:stCxn id="43" idx="2"/>
            <a:endCxn id="35" idx="2"/>
          </p:cNvCxnSpPr>
          <p:nvPr/>
        </p:nvCxnSpPr>
        <p:spPr bwMode="auto">
          <a:xfrm rot="10800000">
            <a:off x="6280152" y="2230438"/>
            <a:ext cx="1284984" cy="2798634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39" name="AutoShape 18"/>
          <p:cNvCxnSpPr>
            <a:cxnSpLocks noChangeShapeType="1"/>
            <a:stCxn id="32" idx="3"/>
            <a:endCxn id="35" idx="2"/>
          </p:cNvCxnSpPr>
          <p:nvPr/>
        </p:nvCxnSpPr>
        <p:spPr bwMode="auto">
          <a:xfrm rot="10800000">
            <a:off x="6280153" y="2230439"/>
            <a:ext cx="847723" cy="335041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248400" y="3771088"/>
            <a:ext cx="1020763" cy="50165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lIns="77257" tIns="37951" rIns="77257" bIns="37951">
            <a:spAutoFit/>
          </a:bodyPr>
          <a:lstStyle/>
          <a:p>
            <a:pPr algn="ctr" defTabSz="785813" eaLnBrk="0" hangingPunct="0"/>
            <a:r>
              <a:rPr lang="en-US" sz="1400" b="1" dirty="0"/>
              <a:t>« Instance</a:t>
            </a:r>
          </a:p>
          <a:p>
            <a:pPr algn="ctr" defTabSz="785813" eaLnBrk="0" hangingPunct="0"/>
            <a:r>
              <a:rPr lang="en-US" sz="1400" b="1" dirty="0"/>
              <a:t>link»</a:t>
            </a:r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6234114" y="2640013"/>
            <a:ext cx="1020763" cy="50165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lIns="77257" tIns="37951" rIns="77257" bIns="37951">
            <a:spAutoFit/>
          </a:bodyPr>
          <a:lstStyle/>
          <a:p>
            <a:pPr algn="ctr" defTabSz="785813" eaLnBrk="0" hangingPunct="0"/>
            <a:r>
              <a:rPr lang="en-US" sz="1400" b="1" dirty="0"/>
              <a:t>« Instance</a:t>
            </a:r>
          </a:p>
          <a:p>
            <a:pPr algn="ctr" defTabSz="785813" eaLnBrk="0" hangingPunct="0"/>
            <a:r>
              <a:rPr lang="en-US" sz="1400" b="1" dirty="0"/>
              <a:t>link»</a:t>
            </a:r>
          </a:p>
        </p:txBody>
      </p:sp>
      <p:sp>
        <p:nvSpPr>
          <p:cNvPr id="42" name="Text Box 21"/>
          <p:cNvSpPr txBox="1">
            <a:spLocks noChangeArrowheads="1"/>
          </p:cNvSpPr>
          <p:nvPr/>
        </p:nvSpPr>
        <p:spPr bwMode="auto">
          <a:xfrm rot="16200000">
            <a:off x="5478213" y="3160719"/>
            <a:ext cx="1251451" cy="292087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  <a:effectLst/>
        </p:spPr>
        <p:txBody>
          <a:bodyPr wrap="none" lIns="77257" tIns="37951" rIns="77257" bIns="37951">
            <a:spAutoFit/>
          </a:bodyPr>
          <a:lstStyle/>
          <a:p>
            <a:pPr algn="ctr" defTabSz="785813" eaLnBrk="0" hangingPunct="0"/>
            <a:r>
              <a:rPr lang="en-US" sz="1400" b="1" dirty="0"/>
              <a:t>« </a:t>
            </a:r>
            <a:r>
              <a:rPr lang="en-US" sz="1400" b="1" dirty="0" smtClean="0"/>
              <a:t>Aggregates</a:t>
            </a:r>
            <a:r>
              <a:rPr lang="en-US" sz="1400" b="1" dirty="0"/>
              <a:t> »</a:t>
            </a:r>
          </a:p>
        </p:txBody>
      </p:sp>
      <p:sp>
        <p:nvSpPr>
          <p:cNvPr id="43" name="Oval 22"/>
          <p:cNvSpPr>
            <a:spLocks noChangeArrowheads="1"/>
          </p:cNvSpPr>
          <p:nvPr/>
        </p:nvSpPr>
        <p:spPr bwMode="auto">
          <a:xfrm>
            <a:off x="7565136" y="4773040"/>
            <a:ext cx="512064" cy="512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kumimoji="1" lang="en-US" altLang="ja-JP" sz="700" b="1" dirty="0">
              <a:solidFill>
                <a:schemeClr val="tx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71486" y="4876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12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Port</a:t>
            </a:r>
            <a:endParaRPr kumimoji="1" lang="en-US" altLang="ja-JP" sz="12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4" y="1384300"/>
            <a:ext cx="8289925" cy="4787900"/>
          </a:xfrm>
        </p:spPr>
        <p:txBody>
          <a:bodyPr>
            <a:normAutofit/>
          </a:bodyPr>
          <a:lstStyle/>
          <a:p>
            <a:r>
              <a:rPr lang="en-US" dirty="0" smtClean="0"/>
              <a:t>Icon (3/3)</a:t>
            </a:r>
          </a:p>
          <a:p>
            <a:pPr lvl="1"/>
            <a:r>
              <a:rPr lang="en-US" dirty="0" smtClean="0"/>
              <a:t>Deployment possibility n°1:</a:t>
            </a:r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located within the CATIA installation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</a:t>
            </a:r>
            <a:r>
              <a:rPr lang="en-US" dirty="0" err="1" smtClean="0"/>
              <a:t>CATRsc</a:t>
            </a:r>
            <a:r>
              <a:rPr lang="en-US" dirty="0" smtClean="0"/>
              <a:t> file into the CATIA directory : </a:t>
            </a:r>
            <a:r>
              <a:rPr lang="en-US" b="1" dirty="0" smtClean="0"/>
              <a:t>&lt;</a:t>
            </a:r>
            <a:r>
              <a:rPr lang="en-US" b="1" dirty="0" err="1" smtClean="0"/>
              <a:t>CATIA_install_path</a:t>
            </a:r>
            <a:r>
              <a:rPr lang="en-US" b="1" dirty="0" smtClean="0"/>
              <a:t>&gt;\</a:t>
            </a:r>
            <a:r>
              <a:rPr lang="en-US" b="1" dirty="0" err="1" smtClean="0">
                <a:solidFill>
                  <a:srgbClr val="FF0000"/>
                </a:solidFill>
              </a:rPr>
              <a:t>intel_a</a:t>
            </a:r>
            <a:r>
              <a:rPr lang="en-US" b="1" dirty="0" smtClean="0">
                <a:solidFill>
                  <a:srgbClr val="FF0000"/>
                </a:solidFill>
              </a:rPr>
              <a:t>\resources\</a:t>
            </a:r>
            <a:r>
              <a:rPr lang="en-US" b="1" dirty="0" err="1" smtClean="0">
                <a:solidFill>
                  <a:srgbClr val="FF0000"/>
                </a:solidFill>
              </a:rPr>
              <a:t>msgcatalog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bmp files into the CATIA directory : </a:t>
            </a:r>
            <a:r>
              <a:rPr lang="en-US" b="1" dirty="0" smtClean="0"/>
              <a:t>&lt;</a:t>
            </a:r>
            <a:r>
              <a:rPr lang="en-US" b="1" dirty="0" err="1" smtClean="0"/>
              <a:t>CATIA_install_path</a:t>
            </a:r>
            <a:r>
              <a:rPr lang="en-US" b="1" dirty="0" smtClean="0"/>
              <a:t>&gt;\</a:t>
            </a:r>
            <a:r>
              <a:rPr lang="en-US" b="1" dirty="0" err="1" smtClean="0">
                <a:solidFill>
                  <a:srgbClr val="FF0000"/>
                </a:solidFill>
              </a:rPr>
              <a:t>intel_a</a:t>
            </a:r>
            <a:r>
              <a:rPr lang="en-US" b="1" dirty="0" smtClean="0">
                <a:solidFill>
                  <a:srgbClr val="FF0000"/>
                </a:solidFill>
              </a:rPr>
              <a:t>\resources\graphic\icons\normal</a:t>
            </a:r>
          </a:p>
          <a:p>
            <a:pPr lvl="3">
              <a:lnSpc>
                <a:spcPct val="80000"/>
              </a:lnSpc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n°2:</a:t>
            </a:r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referenced by two CATIA environment variables: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Within the CATIA </a:t>
            </a:r>
            <a:r>
              <a:rPr lang="en-US" dirty="0" err="1" smtClean="0"/>
              <a:t>env</a:t>
            </a:r>
            <a:r>
              <a:rPr lang="en-US" dirty="0" smtClean="0"/>
              <a:t> file (usually located in « </a:t>
            </a:r>
            <a:r>
              <a:rPr lang="en-US" dirty="0" err="1" smtClean="0"/>
              <a:t>CATEnv</a:t>
            </a:r>
            <a:r>
              <a:rPr lang="en-US" dirty="0" smtClean="0"/>
              <a:t> » directory), enriched the environment variable as following:</a:t>
            </a:r>
          </a:p>
          <a:p>
            <a:pPr lvl="4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&lt;</a:t>
            </a:r>
            <a:r>
              <a:rPr lang="en-US" b="1" dirty="0" err="1" smtClean="0"/>
              <a:t>path_where_CATRsc_file_is_located</a:t>
            </a:r>
            <a:r>
              <a:rPr lang="en-US" b="1" dirty="0" smtClean="0"/>
              <a:t>&gt;</a:t>
            </a:r>
            <a:r>
              <a:rPr lang="en-US" b="1" dirty="0" smtClean="0">
                <a:solidFill>
                  <a:srgbClr val="FF0000"/>
                </a:solidFill>
              </a:rPr>
              <a:t>;%</a:t>
            </a: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pPr lvl="4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&lt;</a:t>
            </a:r>
            <a:r>
              <a:rPr lang="en-US" b="1" dirty="0" err="1" smtClean="0"/>
              <a:t>path_where_bmp_files_are_located</a:t>
            </a:r>
            <a:r>
              <a:rPr lang="en-US" b="1" dirty="0" smtClean="0"/>
              <a:t>&gt;</a:t>
            </a:r>
            <a:r>
              <a:rPr lang="en-US" b="1" dirty="0" smtClean="0">
                <a:solidFill>
                  <a:srgbClr val="FF0000"/>
                </a:solidFill>
              </a:rPr>
              <a:t>;%</a:t>
            </a: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pPr lvl="3">
              <a:lnSpc>
                <a:spcPct val="80000"/>
              </a:lnSpc>
              <a:buNone/>
            </a:pPr>
            <a:endParaRPr lang="fr-FR" dirty="0" smtClean="0"/>
          </a:p>
          <a:p>
            <a:pPr lvl="3">
              <a:lnSpc>
                <a:spcPct val="80000"/>
              </a:lnSpc>
            </a:pPr>
            <a:r>
              <a:rPr lang="fr-FR" dirty="0" err="1" smtClean="0"/>
              <a:t>Example</a:t>
            </a:r>
            <a:endParaRPr lang="fr-FR" dirty="0" smtClean="0"/>
          </a:p>
          <a:p>
            <a:pPr lvl="4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CATMsgCatalogPath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E:\MyBLFolder</a:t>
            </a:r>
            <a:r>
              <a:rPr lang="en-US" b="1" dirty="0" smtClean="0">
                <a:solidFill>
                  <a:srgbClr val="FF0000"/>
                </a:solidFill>
              </a:rPr>
              <a:t>;%CATMsgCatalogPath%</a:t>
            </a:r>
          </a:p>
          <a:p>
            <a:pPr lvl="4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E:\MyBLFolder</a:t>
            </a:r>
            <a:r>
              <a:rPr lang="en-US" b="1" dirty="0" smtClean="0">
                <a:solidFill>
                  <a:srgbClr val="FF0000"/>
                </a:solidFill>
              </a:rPr>
              <a:t>;%CATGraphicPath%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2467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089025"/>
            <a:ext cx="8045450" cy="554037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Colors &amp; Icon Masks</a:t>
            </a:r>
          </a:p>
          <a:p>
            <a:pPr lvl="1" eaLnBrk="1" hangingPunct="1"/>
            <a:r>
              <a:rPr lang="en-US" sz="1800" dirty="0" smtClean="0"/>
              <a:t>Add the proper </a:t>
            </a:r>
            <a:r>
              <a:rPr lang="en-US" sz="1800" dirty="0" err="1" smtClean="0"/>
              <a:t>OpeningIDs</a:t>
            </a:r>
            <a:r>
              <a:rPr lang="en-US" sz="1800" dirty="0" smtClean="0"/>
              <a:t> in the </a:t>
            </a:r>
            <a:r>
              <a:rPr lang="en-US" sz="1800" dirty="0" err="1" smtClean="0"/>
              <a:t>CATRuleExit</a:t>
            </a:r>
            <a:r>
              <a:rPr lang="en-US" sz="1800" dirty="0" smtClean="0"/>
              <a:t> file</a:t>
            </a:r>
          </a:p>
          <a:p>
            <a:pPr lvl="2"/>
            <a:r>
              <a:rPr lang="en-US" dirty="0" smtClean="0"/>
              <a:t>« </a:t>
            </a:r>
            <a:r>
              <a:rPr lang="en-US" dirty="0" err="1" smtClean="0"/>
              <a:t>ManageMask</a:t>
            </a:r>
            <a:r>
              <a:rPr lang="en-US" dirty="0" smtClean="0"/>
              <a:t> » for the icon mask</a:t>
            </a:r>
          </a:p>
          <a:p>
            <a:pPr lvl="2"/>
            <a:r>
              <a:rPr lang="en-US" dirty="0" smtClean="0"/>
              <a:t>« </a:t>
            </a:r>
            <a:r>
              <a:rPr lang="en-US" dirty="0" err="1" smtClean="0"/>
              <a:t>ManageColor</a:t>
            </a:r>
            <a:r>
              <a:rPr lang="en-US" dirty="0" smtClean="0"/>
              <a:t> » for coloring</a:t>
            </a:r>
          </a:p>
          <a:p>
            <a:pPr lvl="1" eaLnBrk="1" hangingPunct="1"/>
            <a:endParaRPr lang="en-US" sz="1800" dirty="0" smtClean="0"/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>
              <a:buNone/>
            </a:pPr>
            <a:endParaRPr lang="en-US" sz="1800" dirty="0" smtClean="0"/>
          </a:p>
          <a:p>
            <a:pPr lvl="1" eaLnBrk="1" hangingPunct="1"/>
            <a:r>
              <a:rPr lang="en-US" sz="1800" dirty="0" smtClean="0"/>
              <a:t>Create the corresponding </a:t>
            </a:r>
            <a:r>
              <a:rPr lang="en-US" sz="1800" dirty="0" err="1" smtClean="0"/>
              <a:t>CATRule</a:t>
            </a:r>
            <a:r>
              <a:rPr lang="en-US" sz="1800" dirty="0" smtClean="0"/>
              <a:t> files in EKL and the icon mask</a:t>
            </a:r>
          </a:p>
        </p:txBody>
      </p:sp>
      <p:sp>
        <p:nvSpPr>
          <p:cNvPr id="63493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14600"/>
            <a:ext cx="7096125" cy="15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828401"/>
            <a:ext cx="447863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1727" y="4828401"/>
            <a:ext cx="397747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895600" y="4904601"/>
            <a:ext cx="1181414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err="1" smtClean="0">
                <a:solidFill>
                  <a:srgbClr val="000000"/>
                </a:solidFill>
              </a:rPr>
              <a:t>CATRule</a:t>
            </a:r>
            <a:r>
              <a:rPr lang="en-US" sz="900" b="1" dirty="0" smtClean="0">
                <a:solidFill>
                  <a:srgbClr val="000000"/>
                </a:solidFill>
              </a:rPr>
              <a:t> for icon mask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315200" y="4904601"/>
            <a:ext cx="942567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err="1" smtClean="0">
                <a:solidFill>
                  <a:srgbClr val="000000"/>
                </a:solidFill>
              </a:rPr>
              <a:t>CATRule</a:t>
            </a:r>
            <a:r>
              <a:rPr lang="en-US" sz="900" b="1" dirty="0" smtClean="0">
                <a:solidFill>
                  <a:srgbClr val="000000"/>
                </a:solidFill>
              </a:rPr>
              <a:t> for color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210591" y="6352401"/>
            <a:ext cx="75180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Icon name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dirty="0" smtClean="0">
                <a:solidFill>
                  <a:srgbClr val="000000"/>
                </a:solidFill>
              </a:rPr>
              <a:t>(bmp format)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43625" y="3267075"/>
            <a:ext cx="1143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16" idx="4"/>
          </p:cNvCxnSpPr>
          <p:nvPr/>
        </p:nvCxnSpPr>
        <p:spPr>
          <a:xfrm rot="5400000">
            <a:off x="5562601" y="3724275"/>
            <a:ext cx="1228725" cy="1076325"/>
          </a:xfrm>
          <a:prstGeom prst="curvedConnector3">
            <a:avLst>
              <a:gd name="adj1" fmla="val 1589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4"/>
            <a:endCxn id="24" idx="0"/>
          </p:cNvCxnSpPr>
          <p:nvPr/>
        </p:nvCxnSpPr>
        <p:spPr>
          <a:xfrm rot="5400000">
            <a:off x="3224600" y="1337876"/>
            <a:ext cx="1180326" cy="5800725"/>
          </a:xfrm>
          <a:prstGeom prst="curvedConnector3">
            <a:avLst>
              <a:gd name="adj1" fmla="val 153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8200" y="4828401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0"/>
          </p:cNvCxnSpPr>
          <p:nvPr/>
        </p:nvCxnSpPr>
        <p:spPr>
          <a:xfrm rot="16200000" flipV="1">
            <a:off x="3379548" y="6145453"/>
            <a:ext cx="408801" cy="5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074015" y="6161901"/>
            <a:ext cx="3802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958921" y="6352401"/>
            <a:ext cx="575479" cy="1384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RBG color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rot="5400000" flipH="1" flipV="1">
            <a:off x="7201694" y="6175802"/>
            <a:ext cx="3802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6967226" y="6352401"/>
            <a:ext cx="85279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Keyword for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color activation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2520468" y="6175802"/>
            <a:ext cx="380206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2286000" y="6352401"/>
            <a:ext cx="811119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Keyword for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icon activation 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67700" y="4524375"/>
            <a:ext cx="1238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089025"/>
            <a:ext cx="8045450" cy="554037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Colors &amp; Icon Masks</a:t>
            </a:r>
          </a:p>
          <a:p>
            <a:pPr lvl="1" eaLnBrk="1" hangingPunct="1"/>
            <a:r>
              <a:rPr lang="en-US" sz="1800" dirty="0" smtClean="0"/>
              <a:t>Result</a:t>
            </a:r>
          </a:p>
          <a:p>
            <a:pPr lvl="2"/>
            <a:r>
              <a:rPr lang="en-US" dirty="0" smtClean="0"/>
              <a:t>The icon masks and colors are only displayed in « silver » window</a:t>
            </a:r>
          </a:p>
        </p:txBody>
      </p:sp>
      <p:sp>
        <p:nvSpPr>
          <p:cNvPr id="63493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286000"/>
            <a:ext cx="5577044" cy="41497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04489" y="3352800"/>
            <a:ext cx="1019511" cy="4154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  This instance has been  positionned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900" b="1" i="1" smtClean="0">
                <a:solidFill>
                  <a:srgbClr val="000000"/>
                </a:solidFill>
              </a:rPr>
              <a:t>(violet icon mask)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524000" y="3429002"/>
            <a:ext cx="990600" cy="131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867400" y="3456801"/>
            <a:ext cx="1066800" cy="4154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Two colors according to the rule previously defined</a:t>
            </a:r>
            <a:endParaRPr lang="en-US" sz="900" b="1" i="1" dirty="0" smtClean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rot="10800000">
            <a:off x="5029200" y="3352804"/>
            <a:ext cx="838200" cy="311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rot="10800000">
            <a:off x="4419600" y="3505204"/>
            <a:ext cx="1447800" cy="1593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4" y="1089025"/>
            <a:ext cx="8442325" cy="554037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Colors &amp; Icon Masks</a:t>
            </a:r>
            <a:endParaRPr lang="en-US" sz="1800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n°1:</a:t>
            </a:r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located within the CATIA installation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</a:t>
            </a:r>
            <a:r>
              <a:rPr lang="en-US" dirty="0" err="1" smtClean="0"/>
              <a:t>CATRule</a:t>
            </a:r>
            <a:r>
              <a:rPr lang="en-US" dirty="0" smtClean="0"/>
              <a:t>/</a:t>
            </a:r>
            <a:r>
              <a:rPr lang="en-US" dirty="0" err="1" smtClean="0"/>
              <a:t>CATRulesExit</a:t>
            </a:r>
            <a:r>
              <a:rPr lang="en-US" dirty="0" smtClean="0"/>
              <a:t> files into the CATIA directory : </a:t>
            </a:r>
            <a:r>
              <a:rPr lang="en-US" b="1" dirty="0" smtClean="0"/>
              <a:t>&lt;</a:t>
            </a:r>
            <a:r>
              <a:rPr lang="en-US" b="1" dirty="0" err="1" smtClean="0"/>
              <a:t>CATIA_install_path</a:t>
            </a:r>
            <a:r>
              <a:rPr lang="en-US" b="1" dirty="0" smtClean="0"/>
              <a:t>&gt;\</a:t>
            </a:r>
            <a:r>
              <a:rPr lang="en-US" b="1" dirty="0" err="1" smtClean="0">
                <a:solidFill>
                  <a:srgbClr val="FF0000"/>
                </a:solidFill>
              </a:rPr>
              <a:t>intel_a</a:t>
            </a:r>
            <a:r>
              <a:rPr lang="en-US" b="1" dirty="0" smtClean="0">
                <a:solidFill>
                  <a:srgbClr val="FF0000"/>
                </a:solidFill>
              </a:rPr>
              <a:t>\resources\knowledge\scripts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bmp files into the CATIA directory : </a:t>
            </a:r>
            <a:r>
              <a:rPr lang="en-US" b="1" dirty="0" smtClean="0"/>
              <a:t>&lt;</a:t>
            </a:r>
            <a:r>
              <a:rPr lang="en-US" b="1" dirty="0" err="1" smtClean="0"/>
              <a:t>CATIA_install_path</a:t>
            </a:r>
            <a:r>
              <a:rPr lang="en-US" b="1" dirty="0" smtClean="0"/>
              <a:t>&gt;\</a:t>
            </a:r>
            <a:r>
              <a:rPr lang="en-US" b="1" dirty="0" err="1" smtClean="0">
                <a:solidFill>
                  <a:srgbClr val="FF0000"/>
                </a:solidFill>
              </a:rPr>
              <a:t>intel_a</a:t>
            </a:r>
            <a:r>
              <a:rPr lang="en-US" b="1" dirty="0" smtClean="0">
                <a:solidFill>
                  <a:srgbClr val="FF0000"/>
                </a:solidFill>
              </a:rPr>
              <a:t>\resources\graphic\icons</a:t>
            </a:r>
          </a:p>
          <a:p>
            <a:pPr lvl="3">
              <a:lnSpc>
                <a:spcPct val="80000"/>
              </a:lnSpc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n°2:</a:t>
            </a:r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referenced by two CATIA environment variables: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Within the CATIA </a:t>
            </a:r>
            <a:r>
              <a:rPr lang="en-US" dirty="0" err="1" smtClean="0"/>
              <a:t>env</a:t>
            </a:r>
            <a:r>
              <a:rPr lang="en-US" dirty="0" smtClean="0"/>
              <a:t> file (usually located in « </a:t>
            </a:r>
            <a:r>
              <a:rPr lang="en-US" dirty="0" err="1" smtClean="0"/>
              <a:t>CATEnv</a:t>
            </a:r>
            <a:r>
              <a:rPr lang="en-US" dirty="0" smtClean="0"/>
              <a:t> » directory), enriched the environment variable as following:</a:t>
            </a:r>
          </a:p>
          <a:p>
            <a:pPr lvl="3">
              <a:lnSpc>
                <a:spcPct val="80000"/>
              </a:lnSpc>
            </a:pPr>
            <a:endParaRPr lang="en-US" dirty="0" smtClean="0"/>
          </a:p>
          <a:p>
            <a:pPr lvl="3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&lt;</a:t>
            </a:r>
            <a:r>
              <a:rPr lang="en-US" b="1" dirty="0" err="1" smtClean="0"/>
              <a:t>path_where_CATRule</a:t>
            </a:r>
            <a:r>
              <a:rPr lang="en-US" b="1" dirty="0" smtClean="0"/>
              <a:t>*_</a:t>
            </a:r>
            <a:r>
              <a:rPr lang="en-US" b="1" dirty="0" err="1" smtClean="0"/>
              <a:t>files_are_located</a:t>
            </a:r>
            <a:r>
              <a:rPr lang="en-US" b="1" dirty="0" smtClean="0"/>
              <a:t>&gt;</a:t>
            </a:r>
            <a:r>
              <a:rPr lang="en-US" b="1" dirty="0" smtClean="0">
                <a:solidFill>
                  <a:srgbClr val="FF0000"/>
                </a:solidFill>
              </a:rPr>
              <a:t>;% </a:t>
            </a:r>
            <a:r>
              <a:rPr lang="en-US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pPr lvl="3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&lt;</a:t>
            </a:r>
            <a:r>
              <a:rPr lang="en-US" b="1" dirty="0" err="1" smtClean="0"/>
              <a:t>path_where_bmp_files_are_located</a:t>
            </a:r>
            <a:r>
              <a:rPr lang="en-US" b="1" dirty="0" smtClean="0"/>
              <a:t>&gt;</a:t>
            </a:r>
            <a:r>
              <a:rPr lang="en-US" b="1" dirty="0" smtClean="0">
                <a:solidFill>
                  <a:srgbClr val="FF0000"/>
                </a:solidFill>
              </a:rPr>
              <a:t>;%</a:t>
            </a: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pPr lvl="3">
              <a:lnSpc>
                <a:spcPct val="80000"/>
              </a:lnSpc>
            </a:pPr>
            <a:endParaRPr lang="en-US" dirty="0" smtClean="0"/>
          </a:p>
          <a:p>
            <a:pPr lvl="3">
              <a:lnSpc>
                <a:spcPct val="80000"/>
              </a:lnSpc>
            </a:pPr>
            <a:r>
              <a:rPr lang="en-US" dirty="0" smtClean="0"/>
              <a:t>Attention: </a:t>
            </a:r>
            <a:r>
              <a:rPr lang="en-US" b="1" dirty="0" smtClean="0"/>
              <a:t>&lt;</a:t>
            </a:r>
            <a:r>
              <a:rPr lang="en-US" b="1" dirty="0" err="1" smtClean="0"/>
              <a:t>path_where_CATRule</a:t>
            </a:r>
            <a:r>
              <a:rPr lang="en-US" b="1" dirty="0" smtClean="0"/>
              <a:t>*_</a:t>
            </a:r>
            <a:r>
              <a:rPr lang="en-US" b="1" dirty="0" err="1" smtClean="0"/>
              <a:t>files_are_located</a:t>
            </a:r>
            <a:r>
              <a:rPr lang="en-US" b="1" dirty="0" smtClean="0"/>
              <a:t>&gt;</a:t>
            </a:r>
            <a:r>
              <a:rPr lang="en-US" dirty="0" smtClean="0"/>
              <a:t>must not end with a sub-directory name « </a:t>
            </a:r>
            <a:r>
              <a:rPr lang="en-US" b="1" dirty="0" smtClean="0"/>
              <a:t>scripts</a:t>
            </a:r>
            <a:r>
              <a:rPr lang="en-US" dirty="0" smtClean="0"/>
              <a:t> » despite that </a:t>
            </a:r>
            <a:r>
              <a:rPr lang="en-US" dirty="0" err="1" smtClean="0"/>
              <a:t>CATRule</a:t>
            </a:r>
            <a:r>
              <a:rPr lang="en-US" dirty="0" smtClean="0"/>
              <a:t>* files must be located in the last sub-directory named « </a:t>
            </a:r>
            <a:r>
              <a:rPr lang="en-US" b="1" dirty="0" smtClean="0"/>
              <a:t>scripts</a:t>
            </a:r>
            <a:r>
              <a:rPr lang="en-US" dirty="0" smtClean="0"/>
              <a:t> »</a:t>
            </a:r>
          </a:p>
          <a:p>
            <a:pPr lvl="3">
              <a:lnSpc>
                <a:spcPct val="80000"/>
              </a:lnSpc>
            </a:pPr>
            <a:endParaRPr lang="fr-FR" dirty="0" smtClean="0"/>
          </a:p>
          <a:p>
            <a:pPr lvl="3">
              <a:lnSpc>
                <a:spcPct val="80000"/>
              </a:lnSpc>
            </a:pPr>
            <a:r>
              <a:rPr lang="fr-FR" dirty="0" err="1" smtClean="0"/>
              <a:t>Example</a:t>
            </a:r>
            <a:endParaRPr lang="fr-FR" dirty="0" smtClean="0"/>
          </a:p>
          <a:p>
            <a:pPr lvl="3">
              <a:lnSpc>
                <a:spcPct val="80000"/>
              </a:lnSpc>
              <a:buNone/>
            </a:pPr>
            <a:endParaRPr lang="en-US" b="1" dirty="0" smtClean="0"/>
          </a:p>
          <a:p>
            <a:pPr lvl="3">
              <a:lnSpc>
                <a:spcPct val="80000"/>
              </a:lnSpc>
              <a:buNone/>
            </a:pPr>
            <a:r>
              <a:rPr lang="en-US" b="1" dirty="0" smtClean="0"/>
              <a:t>For </a:t>
            </a:r>
            <a:r>
              <a:rPr lang="en-US" b="1" dirty="0" err="1" smtClean="0"/>
              <a:t>CATRule</a:t>
            </a:r>
            <a:r>
              <a:rPr lang="en-US" b="1" dirty="0" smtClean="0"/>
              <a:t>/</a:t>
            </a:r>
            <a:r>
              <a:rPr lang="en-US" b="1" dirty="0" err="1" smtClean="0"/>
              <a:t>CATRuleExit</a:t>
            </a:r>
            <a:r>
              <a:rPr lang="en-US" b="1" dirty="0" smtClean="0"/>
              <a:t> files, move (or copy) these files in the directory E:\MyBLFolder\resources\scripts and set the variable</a:t>
            </a:r>
          </a:p>
          <a:p>
            <a:pPr lvl="3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E</a:t>
            </a:r>
            <a:r>
              <a:rPr lang="en-US" sz="1000" b="1" dirty="0" smtClean="0"/>
              <a:t>:</a:t>
            </a:r>
            <a:r>
              <a:rPr lang="en-US" b="1" dirty="0" smtClean="0"/>
              <a:t>\MyBLFolder\resources</a:t>
            </a:r>
            <a:r>
              <a:rPr lang="en-US" b="1" dirty="0" smtClean="0">
                <a:solidFill>
                  <a:srgbClr val="FF0000"/>
                </a:solidFill>
              </a:rPr>
              <a:t>;% </a:t>
            </a:r>
            <a:r>
              <a:rPr lang="en-US" b="1" dirty="0" err="1" smtClean="0">
                <a:solidFill>
                  <a:srgbClr val="FF0000"/>
                </a:solidFill>
              </a:rPr>
              <a:t>CATKnowledgePath</a:t>
            </a:r>
            <a:endParaRPr lang="en-US" b="1" dirty="0" smtClean="0">
              <a:solidFill>
                <a:srgbClr val="FF0000"/>
              </a:solidFill>
            </a:endParaRPr>
          </a:p>
          <a:p>
            <a:pPr lvl="3">
              <a:lnSpc>
                <a:spcPct val="80000"/>
              </a:lnSpc>
              <a:buNone/>
            </a:pPr>
            <a:endParaRPr lang="fr-FR" b="1" dirty="0" smtClean="0">
              <a:solidFill>
                <a:srgbClr val="FF0000"/>
              </a:solidFill>
            </a:endParaRPr>
          </a:p>
          <a:p>
            <a:pPr lvl="3">
              <a:lnSpc>
                <a:spcPct val="80000"/>
              </a:lnSpc>
              <a:buNone/>
            </a:pPr>
            <a:r>
              <a:rPr lang="fr-FR" b="1" dirty="0" smtClean="0"/>
              <a:t>For the </a:t>
            </a:r>
            <a:r>
              <a:rPr lang="fr-FR" b="1" dirty="0" err="1" smtClean="0"/>
              <a:t>bmp</a:t>
            </a:r>
            <a:r>
              <a:rPr lang="fr-FR" b="1" dirty="0" smtClean="0"/>
              <a:t> files:</a:t>
            </a:r>
            <a:endParaRPr lang="en-US" b="1" dirty="0" smtClean="0"/>
          </a:p>
          <a:p>
            <a:pPr lvl="3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CATGraphicPath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/>
              <a:t>E:\MyBLFolder</a:t>
            </a:r>
            <a:r>
              <a:rPr lang="en-US" b="1" dirty="0" smtClean="0">
                <a:solidFill>
                  <a:srgbClr val="FF0000"/>
                </a:solidFill>
              </a:rPr>
              <a:t>;%CATGraphicPath%</a:t>
            </a:r>
            <a:endParaRPr lang="en-US" dirty="0" smtClean="0"/>
          </a:p>
          <a:p>
            <a:pPr lvl="1" eaLnBrk="1" hangingPunct="1"/>
            <a:endParaRPr lang="en-US" sz="1800" dirty="0" smtClean="0"/>
          </a:p>
        </p:txBody>
      </p:sp>
      <p:sp>
        <p:nvSpPr>
          <p:cNvPr id="63493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Graphical User Interface - Implementation</a:t>
            </a:r>
            <a:endParaRPr lang="fr-F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User Interface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PLM </a:t>
            </a:r>
            <a:r>
              <a:rPr lang="fr-FR" dirty="0" err="1" smtClean="0"/>
              <a:t>Compass</a:t>
            </a:r>
            <a:endParaRPr lang="fr-FR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Create the file</a:t>
            </a:r>
            <a:r>
              <a:rPr lang="en-US" i="1" dirty="0" smtClean="0"/>
              <a:t>“</a:t>
            </a:r>
            <a:r>
              <a:rPr lang="en-US" i="1" dirty="0" err="1" smtClean="0"/>
              <a:t>CATPLMCompassCustomizationOfQuadrants.CATRsc</a:t>
            </a:r>
            <a:r>
              <a:rPr lang="en-US" i="1" dirty="0" smtClean="0"/>
              <a:t>”</a:t>
            </a:r>
          </a:p>
          <a:p>
            <a:pPr lvl="1">
              <a:lnSpc>
                <a:spcPct val="80000"/>
              </a:lnSpc>
            </a:pPr>
            <a:r>
              <a:rPr lang="en-US" i="1" dirty="0" smtClean="0"/>
              <a:t>Remark: the name of the file must be exactly this one</a:t>
            </a:r>
          </a:p>
          <a:p>
            <a:pPr lvl="1">
              <a:lnSpc>
                <a:spcPct val="80000"/>
              </a:lnSpc>
            </a:pPr>
            <a:endParaRPr lang="fr-FR" dirty="0" smtClean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6652" y="2286000"/>
            <a:ext cx="5401548" cy="35571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6" name="Line 19"/>
          <p:cNvSpPr>
            <a:spLocks noChangeShapeType="1"/>
          </p:cNvSpPr>
          <p:nvPr/>
        </p:nvSpPr>
        <p:spPr bwMode="auto">
          <a:xfrm flipH="1" flipV="1">
            <a:off x="2450225" y="2749550"/>
            <a:ext cx="750174" cy="527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248365" y="2589212"/>
            <a:ext cx="211137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Display name of the first customization</a:t>
            </a:r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 flipH="1" flipV="1">
            <a:off x="2450226" y="3068638"/>
            <a:ext cx="750173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973852" y="2971800"/>
            <a:ext cx="140017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Number of color criteria</a:t>
            </a:r>
          </a:p>
        </p:txBody>
      </p:sp>
      <p:sp>
        <p:nvSpPr>
          <p:cNvPr id="10" name="AutoShape 23"/>
          <p:cNvSpPr>
            <a:spLocks/>
          </p:cNvSpPr>
          <p:nvPr/>
        </p:nvSpPr>
        <p:spPr bwMode="auto">
          <a:xfrm rot="-5400000">
            <a:off x="4294901" y="5335588"/>
            <a:ext cx="150813" cy="303212"/>
          </a:xfrm>
          <a:prstGeom prst="leftBrace">
            <a:avLst>
              <a:gd name="adj1" fmla="val 1675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AutoShape 24"/>
          <p:cNvSpPr>
            <a:spLocks/>
          </p:cNvSpPr>
          <p:nvPr/>
        </p:nvSpPr>
        <p:spPr bwMode="auto">
          <a:xfrm rot="-5400000">
            <a:off x="4675901" y="5335588"/>
            <a:ext cx="150813" cy="303212"/>
          </a:xfrm>
          <a:prstGeom prst="leftBrace">
            <a:avLst>
              <a:gd name="adj1" fmla="val 1675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1524000" y="5940425"/>
            <a:ext cx="2717800" cy="38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Cust1, Cust2, Cust3, … is the naming </a:t>
            </a:r>
          </a:p>
          <a:p>
            <a:pPr algn="ctr"/>
            <a:r>
              <a:rPr lang="en-US" sz="900" i="0"/>
              <a:t>convention corresponding to customization number</a:t>
            </a: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4399677" y="6245225"/>
            <a:ext cx="2419350" cy="384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Col1, Col2, Col3, … is the naming convention</a:t>
            </a:r>
          </a:p>
          <a:p>
            <a:pPr algn="ctr"/>
            <a:r>
              <a:rPr lang="en-US" sz="900" i="0"/>
              <a:t>of the colors related to one customization</a:t>
            </a:r>
          </a:p>
        </p:txBody>
      </p:sp>
      <p:sp>
        <p:nvSpPr>
          <p:cNvPr id="14" name="Line 27"/>
          <p:cNvSpPr>
            <a:spLocks noChangeShapeType="1"/>
          </p:cNvSpPr>
          <p:nvPr/>
        </p:nvSpPr>
        <p:spPr bwMode="auto">
          <a:xfrm flipH="1" flipV="1">
            <a:off x="2450227" y="3524250"/>
            <a:ext cx="758825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751602" y="3409950"/>
            <a:ext cx="162242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Criteria for color assignment</a:t>
            </a: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767477" y="3867150"/>
            <a:ext cx="160972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Criteria for label assignment</a:t>
            </a:r>
          </a:p>
        </p:txBody>
      </p:sp>
      <p:cxnSp>
        <p:nvCxnSpPr>
          <p:cNvPr id="17" name="AutoShape 30"/>
          <p:cNvCxnSpPr>
            <a:cxnSpLocks noChangeShapeType="1"/>
            <a:stCxn id="10" idx="1"/>
            <a:endCxn id="12" idx="0"/>
          </p:cNvCxnSpPr>
          <p:nvPr/>
        </p:nvCxnSpPr>
        <p:spPr bwMode="auto">
          <a:xfrm rot="5400000">
            <a:off x="3437692" y="5007809"/>
            <a:ext cx="377824" cy="14874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31"/>
          <p:cNvCxnSpPr>
            <a:cxnSpLocks noChangeShapeType="1"/>
            <a:stCxn id="11" idx="1"/>
            <a:endCxn id="13" idx="0"/>
          </p:cNvCxnSpPr>
          <p:nvPr/>
        </p:nvCxnSpPr>
        <p:spPr bwMode="auto">
          <a:xfrm rot="16200000" flipH="1">
            <a:off x="4850527" y="5476875"/>
            <a:ext cx="660400" cy="857250"/>
          </a:xfrm>
          <a:prstGeom prst="curvedConnector3">
            <a:avLst>
              <a:gd name="adj1" fmla="val 49519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Line 32"/>
          <p:cNvSpPr>
            <a:spLocks noChangeShapeType="1"/>
          </p:cNvSpPr>
          <p:nvPr/>
        </p:nvSpPr>
        <p:spPr bwMode="auto">
          <a:xfrm flipH="1">
            <a:off x="2438400" y="4019550"/>
            <a:ext cx="770652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3"/>
          <p:cNvSpPr txBox="1">
            <a:spLocks noChangeArrowheads="1"/>
          </p:cNvSpPr>
          <p:nvPr/>
        </p:nvSpPr>
        <p:spPr bwMode="auto">
          <a:xfrm>
            <a:off x="580152" y="4248150"/>
            <a:ext cx="179387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Display name of the first criteria</a:t>
            </a:r>
          </a:p>
        </p:txBody>
      </p:sp>
      <p:sp>
        <p:nvSpPr>
          <p:cNvPr id="21" name="Text Box 34"/>
          <p:cNvSpPr txBox="1">
            <a:spLocks noChangeArrowheads="1"/>
          </p:cNvSpPr>
          <p:nvPr/>
        </p:nvSpPr>
        <p:spPr bwMode="auto">
          <a:xfrm>
            <a:off x="457915" y="4667250"/>
            <a:ext cx="1920875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Display name of the second criteria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 flipH="1" flipV="1">
            <a:off x="2431177" y="4760912"/>
            <a:ext cx="758825" cy="777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36"/>
          <p:cNvSpPr txBox="1">
            <a:spLocks noChangeArrowheads="1"/>
          </p:cNvSpPr>
          <p:nvPr/>
        </p:nvSpPr>
        <p:spPr bwMode="auto">
          <a:xfrm>
            <a:off x="6142752" y="5002213"/>
            <a:ext cx="1257300" cy="24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/>
              <a:t>RBG Color definition</a:t>
            </a:r>
          </a:p>
        </p:txBody>
      </p:sp>
      <p:sp>
        <p:nvSpPr>
          <p:cNvPr id="24" name="AutoShape 37"/>
          <p:cNvSpPr>
            <a:spLocks/>
          </p:cNvSpPr>
          <p:nvPr/>
        </p:nvSpPr>
        <p:spPr bwMode="auto">
          <a:xfrm>
            <a:off x="5882402" y="4935538"/>
            <a:ext cx="152400" cy="379412"/>
          </a:xfrm>
          <a:prstGeom prst="rightBrace">
            <a:avLst>
              <a:gd name="adj1" fmla="val 20747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 flipH="1">
            <a:off x="2438399" y="3733800"/>
            <a:ext cx="762001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4"/>
          <p:cNvSpPr>
            <a:spLocks/>
          </p:cNvSpPr>
          <p:nvPr/>
        </p:nvSpPr>
        <p:spPr bwMode="auto">
          <a:xfrm rot="-5400000">
            <a:off x="7162801" y="3124198"/>
            <a:ext cx="228601" cy="1600201"/>
          </a:xfrm>
          <a:prstGeom prst="leftBrace">
            <a:avLst>
              <a:gd name="adj1" fmla="val 1675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Text Box 36"/>
          <p:cNvSpPr txBox="1">
            <a:spLocks noChangeArrowheads="1"/>
          </p:cNvSpPr>
          <p:nvPr/>
        </p:nvSpPr>
        <p:spPr bwMode="auto">
          <a:xfrm>
            <a:off x="6705600" y="4112568"/>
            <a:ext cx="1221809" cy="2308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 i="0" dirty="0" smtClean="0"/>
              <a:t>Name of </a:t>
            </a:r>
            <a:r>
              <a:rPr lang="en-US" sz="900" i="0" dirty="0" err="1" smtClean="0"/>
              <a:t>CATRule</a:t>
            </a:r>
            <a:r>
              <a:rPr lang="en-US" sz="900" i="0" dirty="0" smtClean="0"/>
              <a:t> files</a:t>
            </a:r>
            <a:endParaRPr lang="en-US" sz="90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User Interface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PLM </a:t>
            </a:r>
            <a:r>
              <a:rPr lang="fr-FR" dirty="0" err="1" smtClean="0"/>
              <a:t>Compass</a:t>
            </a:r>
            <a:endParaRPr lang="fr-FR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Create the </a:t>
            </a:r>
            <a:r>
              <a:rPr lang="en-US" dirty="0" err="1" smtClean="0"/>
              <a:t>CATRules</a:t>
            </a:r>
            <a:r>
              <a:rPr lang="en-US" dirty="0" smtClean="0"/>
              <a:t> files:</a:t>
            </a:r>
          </a:p>
          <a:p>
            <a:pPr lvl="2">
              <a:lnSpc>
                <a:spcPct val="80000"/>
              </a:lnSpc>
            </a:pPr>
            <a:r>
              <a:rPr lang="en-US" i="1" dirty="0" err="1" smtClean="0"/>
              <a:t>CUSRefCompassRule.CATRule</a:t>
            </a:r>
            <a:endParaRPr lang="en-US" i="1" dirty="0" smtClean="0"/>
          </a:p>
          <a:p>
            <a:pPr lvl="2">
              <a:lnSpc>
                <a:spcPct val="80000"/>
              </a:lnSpc>
            </a:pPr>
            <a:r>
              <a:rPr lang="en-US" i="1" dirty="0" err="1" smtClean="0"/>
              <a:t>CUSRefCompassLabelRule.CATRule</a:t>
            </a:r>
            <a:endParaRPr lang="fr-FR" i="1" dirty="0" smtClean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743200"/>
            <a:ext cx="6010275" cy="16954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648200"/>
            <a:ext cx="8553450" cy="17049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User Interface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PLM </a:t>
            </a:r>
            <a:r>
              <a:rPr lang="fr-FR" dirty="0" err="1" smtClean="0"/>
              <a:t>Compass</a:t>
            </a:r>
            <a:endParaRPr lang="fr-FR" dirty="0" smtClean="0"/>
          </a:p>
          <a:p>
            <a:pPr lvl="1">
              <a:lnSpc>
                <a:spcPct val="80000"/>
              </a:lnSpc>
            </a:pPr>
            <a:r>
              <a:rPr lang="fr-FR" dirty="0" err="1" smtClean="0"/>
              <a:t>Result</a:t>
            </a:r>
            <a:endParaRPr lang="fr-FR" dirty="0" smtClean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219200"/>
            <a:ext cx="5411788" cy="487001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010400" y="2438400"/>
            <a:ext cx="1019511" cy="4154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900" b="1" dirty="0" smtClean="0">
                <a:solidFill>
                  <a:srgbClr val="000000"/>
                </a:solidFill>
              </a:rPr>
              <a:t>  Two colors according to the rule previously defined</a:t>
            </a:r>
            <a:endParaRPr lang="en-US" sz="900" b="1" i="1" dirty="0" smtClean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rot="10800000">
            <a:off x="6096000" y="2362203"/>
            <a:ext cx="914400" cy="2839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</p:cNvCxnSpPr>
          <p:nvPr/>
        </p:nvCxnSpPr>
        <p:spPr>
          <a:xfrm rot="10800000">
            <a:off x="5486400" y="2514603"/>
            <a:ext cx="1524000" cy="131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rot="16200000" flipH="1">
            <a:off x="6444328" y="3929725"/>
            <a:ext cx="2403901" cy="2522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</p:cNvCxnSpPr>
          <p:nvPr/>
        </p:nvCxnSpPr>
        <p:spPr>
          <a:xfrm rot="5400000">
            <a:off x="6321000" y="3947944"/>
            <a:ext cx="2293203" cy="1051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User Interface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504325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PLM </a:t>
            </a:r>
            <a:r>
              <a:rPr lang="fr-FR" dirty="0" err="1" smtClean="0"/>
              <a:t>Compass</a:t>
            </a:r>
            <a:endParaRPr lang="fr-FR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n°1:</a:t>
            </a:r>
            <a:endParaRPr lang="en-US" sz="3200" b="1" dirty="0" smtClean="0"/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located within the CATIA installation :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file “</a:t>
            </a:r>
            <a:r>
              <a:rPr lang="en-US" dirty="0" err="1" smtClean="0"/>
              <a:t>CATPLMCompassCustomizationOfQuadrants.CATRsc</a:t>
            </a:r>
            <a:r>
              <a:rPr lang="en-US" dirty="0" smtClean="0"/>
              <a:t>” into the CATIA directory :</a:t>
            </a:r>
            <a:r>
              <a:rPr lang="en-US" sz="1600" b="1" dirty="0" smtClean="0"/>
              <a:t>&lt;</a:t>
            </a:r>
            <a:r>
              <a:rPr lang="en-US" sz="1600" b="1" dirty="0" err="1" smtClean="0"/>
              <a:t>CATIA_install_path</a:t>
            </a:r>
            <a:r>
              <a:rPr lang="en-US" sz="1600" b="1" dirty="0" smtClean="0"/>
              <a:t>&gt;\</a:t>
            </a:r>
            <a:r>
              <a:rPr lang="en-US" sz="1600" b="1" dirty="0" err="1" smtClean="0">
                <a:solidFill>
                  <a:srgbClr val="FF0000"/>
                </a:solidFill>
              </a:rPr>
              <a:t>intel_a</a:t>
            </a:r>
            <a:r>
              <a:rPr lang="en-US" sz="1600" b="1" dirty="0" smtClean="0">
                <a:solidFill>
                  <a:srgbClr val="FF0000"/>
                </a:solidFill>
              </a:rPr>
              <a:t>\resources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Move (or copy) the </a:t>
            </a:r>
            <a:r>
              <a:rPr lang="en-US" dirty="0" err="1" smtClean="0"/>
              <a:t>CATRule</a:t>
            </a:r>
            <a:r>
              <a:rPr lang="en-US" dirty="0" smtClean="0"/>
              <a:t> files into the CATIA directory :</a:t>
            </a:r>
            <a:r>
              <a:rPr lang="en-US" sz="1600" b="1" dirty="0" smtClean="0"/>
              <a:t>&lt;</a:t>
            </a:r>
            <a:r>
              <a:rPr lang="en-US" sz="1600" b="1" dirty="0" err="1" smtClean="0"/>
              <a:t>CATIA_install_path</a:t>
            </a:r>
            <a:r>
              <a:rPr lang="en-US" sz="1600" b="1" dirty="0" smtClean="0"/>
              <a:t>&gt;\</a:t>
            </a:r>
            <a:r>
              <a:rPr lang="en-US" sz="1600" b="1" dirty="0" err="1" smtClean="0">
                <a:solidFill>
                  <a:srgbClr val="FF0000"/>
                </a:solidFill>
              </a:rPr>
              <a:t>intel_a</a:t>
            </a:r>
            <a:r>
              <a:rPr lang="en-US" sz="1600" b="1" dirty="0" smtClean="0">
                <a:solidFill>
                  <a:srgbClr val="FF0000"/>
                </a:solidFill>
              </a:rPr>
              <a:t>\resources\knowledge\scripts</a:t>
            </a:r>
          </a:p>
          <a:p>
            <a:pPr lvl="3">
              <a:lnSpc>
                <a:spcPct val="80000"/>
              </a:lnSpc>
              <a:buNone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n°2: (see next page too)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b="1" dirty="0" smtClean="0"/>
              <a:t>Customization files are referenced by CATIA environment variables:</a:t>
            </a:r>
          </a:p>
          <a:p>
            <a:pPr lvl="3">
              <a:lnSpc>
                <a:spcPct val="80000"/>
              </a:lnSpc>
            </a:pPr>
            <a:r>
              <a:rPr lang="en-US" dirty="0" smtClean="0"/>
              <a:t>Within the CATIA </a:t>
            </a:r>
            <a:r>
              <a:rPr lang="en-US" dirty="0" err="1" smtClean="0"/>
              <a:t>env</a:t>
            </a:r>
            <a:r>
              <a:rPr lang="en-US" dirty="0" smtClean="0"/>
              <a:t> file (usually located in « </a:t>
            </a:r>
            <a:r>
              <a:rPr lang="en-US" dirty="0" err="1" smtClean="0"/>
              <a:t>CATEnv</a:t>
            </a:r>
            <a:r>
              <a:rPr lang="en-US" dirty="0" smtClean="0"/>
              <a:t> » directory), enriched the environment variable as following:</a:t>
            </a:r>
          </a:p>
          <a:p>
            <a:pPr lvl="2">
              <a:lnSpc>
                <a:spcPct val="80000"/>
              </a:lnSpc>
              <a:buNone/>
            </a:pPr>
            <a:r>
              <a:rPr lang="en-US" sz="1100" b="1" dirty="0" err="1" smtClean="0">
                <a:solidFill>
                  <a:srgbClr val="FF0000"/>
                </a:solidFill>
              </a:rPr>
              <a:t>CATInstallPath</a:t>
            </a:r>
            <a:r>
              <a:rPr lang="en-US" sz="1100" b="1" dirty="0" smtClean="0">
                <a:solidFill>
                  <a:srgbClr val="FF0000"/>
                </a:solidFill>
              </a:rPr>
              <a:t>=</a:t>
            </a:r>
            <a:r>
              <a:rPr lang="en-US" sz="1100" b="1" dirty="0" smtClean="0"/>
              <a:t>&lt;</a:t>
            </a:r>
            <a:r>
              <a:rPr lang="en-US" sz="1100" b="1" dirty="0" err="1" smtClean="0"/>
              <a:t>path_where_plmcompass_dir_is_located</a:t>
            </a:r>
            <a:r>
              <a:rPr lang="en-US" sz="1100" b="1" dirty="0" smtClean="0"/>
              <a:t>&gt;</a:t>
            </a:r>
            <a:r>
              <a:rPr lang="en-US" sz="1100" b="1" dirty="0" smtClean="0">
                <a:solidFill>
                  <a:srgbClr val="FF0000"/>
                </a:solidFill>
              </a:rPr>
              <a:t>;%</a:t>
            </a:r>
            <a:r>
              <a:rPr lang="en-US" sz="1100" b="1" dirty="0" err="1" smtClean="0">
                <a:solidFill>
                  <a:srgbClr val="FF0000"/>
                </a:solidFill>
              </a:rPr>
              <a:t>CATInstallPath</a:t>
            </a:r>
            <a:r>
              <a:rPr lang="en-US" sz="1100" b="1" dirty="0" smtClean="0">
                <a:solidFill>
                  <a:srgbClr val="FF0000"/>
                </a:solidFill>
              </a:rPr>
              <a:t>%</a:t>
            </a:r>
          </a:p>
          <a:p>
            <a:pPr lvl="2">
              <a:lnSpc>
                <a:spcPct val="80000"/>
              </a:lnSpc>
              <a:buNone/>
            </a:pPr>
            <a:r>
              <a:rPr lang="en-US" sz="1100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sz="1100" b="1" dirty="0" smtClean="0">
                <a:solidFill>
                  <a:srgbClr val="FF0000"/>
                </a:solidFill>
              </a:rPr>
              <a:t>=</a:t>
            </a:r>
            <a:r>
              <a:rPr lang="en-US" sz="1100" b="1" dirty="0" smtClean="0"/>
              <a:t>&lt;</a:t>
            </a:r>
            <a:r>
              <a:rPr lang="en-US" sz="1100" b="1" dirty="0" err="1" smtClean="0"/>
              <a:t>path_where_CATRule_files_are_located</a:t>
            </a:r>
            <a:r>
              <a:rPr lang="en-US" sz="1100" b="1" dirty="0" smtClean="0"/>
              <a:t>&gt;</a:t>
            </a:r>
            <a:r>
              <a:rPr lang="en-US" sz="1100" b="1" dirty="0" smtClean="0">
                <a:solidFill>
                  <a:srgbClr val="FF0000"/>
                </a:solidFill>
              </a:rPr>
              <a:t>;% </a:t>
            </a:r>
            <a:r>
              <a:rPr lang="en-US" sz="1100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sz="1100" b="1" dirty="0" smtClean="0">
                <a:solidFill>
                  <a:srgbClr val="FF0000"/>
                </a:solidFill>
              </a:rPr>
              <a:t>%</a:t>
            </a:r>
          </a:p>
          <a:p>
            <a:pPr lvl="3">
              <a:lnSpc>
                <a:spcPct val="80000"/>
              </a:lnSpc>
            </a:pPr>
            <a:endParaRPr lang="en-US" dirty="0" smtClean="0"/>
          </a:p>
          <a:p>
            <a:pPr lvl="3">
              <a:lnSpc>
                <a:spcPct val="80000"/>
              </a:lnSpc>
            </a:pPr>
            <a:r>
              <a:rPr lang="en-US" dirty="0" smtClean="0"/>
              <a:t>Attention:</a:t>
            </a:r>
          </a:p>
          <a:p>
            <a:pPr lvl="4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1400" b="1" dirty="0" smtClean="0"/>
              <a:t>&lt;</a:t>
            </a:r>
            <a:r>
              <a:rPr lang="en-US" sz="1400" b="1" dirty="0" err="1" smtClean="0"/>
              <a:t>path_where_plmcompass_dir_is_located</a:t>
            </a:r>
            <a:r>
              <a:rPr lang="en-US" sz="1400" b="1" dirty="0" smtClean="0"/>
              <a:t>&gt;</a:t>
            </a:r>
            <a:r>
              <a:rPr lang="en-US" sz="1400" dirty="0" smtClean="0"/>
              <a:t>must not end with a sub-directory « </a:t>
            </a:r>
            <a:r>
              <a:rPr lang="en-US" sz="1400" b="1" dirty="0" smtClean="0"/>
              <a:t>resources</a:t>
            </a:r>
            <a:r>
              <a:rPr lang="en-US" sz="1400" dirty="0" smtClean="0"/>
              <a:t> » despite that </a:t>
            </a:r>
            <a:r>
              <a:rPr lang="en-US" sz="1400" dirty="0" err="1" smtClean="0"/>
              <a:t>plmcompass</a:t>
            </a:r>
            <a:r>
              <a:rPr lang="en-US" sz="1400" dirty="0" smtClean="0"/>
              <a:t> dir must be located in the last sub-directory named « </a:t>
            </a:r>
            <a:r>
              <a:rPr lang="en-US" sz="1400" b="1" dirty="0" smtClean="0"/>
              <a:t>resources</a:t>
            </a:r>
            <a:r>
              <a:rPr lang="en-US" sz="1400" dirty="0" smtClean="0"/>
              <a:t> »</a:t>
            </a:r>
          </a:p>
          <a:p>
            <a:pPr lvl="4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1400" b="1" dirty="0" smtClean="0"/>
              <a:t>&lt;</a:t>
            </a:r>
            <a:r>
              <a:rPr lang="en-US" sz="1400" b="1" dirty="0" err="1" smtClean="0"/>
              <a:t>path_where_CATRule_files_are_located</a:t>
            </a:r>
            <a:r>
              <a:rPr lang="en-US" sz="1400" b="1" dirty="0" smtClean="0"/>
              <a:t>&gt;</a:t>
            </a:r>
            <a:r>
              <a:rPr lang="en-US" sz="1400" dirty="0" smtClean="0"/>
              <a:t>must not end with a sub-directory « </a:t>
            </a:r>
            <a:r>
              <a:rPr lang="en-US" sz="1400" b="1" dirty="0" smtClean="0"/>
              <a:t>scripts</a:t>
            </a:r>
            <a:r>
              <a:rPr lang="en-US" sz="1400" dirty="0" smtClean="0"/>
              <a:t> » despite that </a:t>
            </a:r>
            <a:r>
              <a:rPr lang="en-US" sz="1400" dirty="0" err="1" smtClean="0"/>
              <a:t>CATRule</a:t>
            </a:r>
            <a:r>
              <a:rPr lang="en-US" sz="1400" dirty="0" smtClean="0"/>
              <a:t>* files must be located in the last sub-directory named « </a:t>
            </a:r>
            <a:r>
              <a:rPr lang="en-US" sz="1400" b="1" dirty="0" smtClean="0"/>
              <a:t>scripts</a:t>
            </a:r>
            <a:r>
              <a:rPr lang="en-US" sz="1400" dirty="0" smtClean="0"/>
              <a:t> »</a:t>
            </a:r>
            <a:endParaRPr lang="fr-FR" sz="1000" dirty="0" smtClean="0"/>
          </a:p>
          <a:p>
            <a:pPr lvl="3">
              <a:lnSpc>
                <a:spcPct val="80000"/>
              </a:lnSpc>
            </a:pPr>
            <a:endParaRPr lang="fr-FR" dirty="0" smtClean="0"/>
          </a:p>
          <a:p>
            <a:pPr lvl="3">
              <a:lnSpc>
                <a:spcPct val="80000"/>
              </a:lnSpc>
            </a:pPr>
            <a:r>
              <a:rPr lang="fr-FR" dirty="0" err="1" smtClean="0"/>
              <a:t>Example</a:t>
            </a:r>
            <a:r>
              <a:rPr lang="fr-FR" dirty="0" smtClean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sz="1100" b="1" dirty="0" err="1" smtClean="0">
                <a:solidFill>
                  <a:srgbClr val="FF0000"/>
                </a:solidFill>
              </a:rPr>
              <a:t>CATInstallPath</a:t>
            </a:r>
            <a:r>
              <a:rPr lang="en-US" sz="1100" b="1" dirty="0" smtClean="0">
                <a:solidFill>
                  <a:srgbClr val="FF0000"/>
                </a:solidFill>
              </a:rPr>
              <a:t>=</a:t>
            </a:r>
            <a:r>
              <a:rPr lang="en-US" sz="1300" b="1" dirty="0" smtClean="0"/>
              <a:t>E:\MyBLFolder</a:t>
            </a:r>
            <a:r>
              <a:rPr lang="en-US" sz="1100" b="1" dirty="0" smtClean="0">
                <a:solidFill>
                  <a:srgbClr val="FF0000"/>
                </a:solidFill>
              </a:rPr>
              <a:t>;%CATInstallPath%</a:t>
            </a:r>
          </a:p>
          <a:p>
            <a:pPr lvl="2">
              <a:lnSpc>
                <a:spcPct val="80000"/>
              </a:lnSpc>
              <a:buNone/>
            </a:pPr>
            <a:r>
              <a:rPr lang="en-US" sz="1100" b="1" dirty="0" err="1" smtClean="0">
                <a:solidFill>
                  <a:srgbClr val="FF0000"/>
                </a:solidFill>
              </a:rPr>
              <a:t>CATKnowledgePath</a:t>
            </a:r>
            <a:r>
              <a:rPr lang="en-US" sz="1100" b="1" dirty="0" smtClean="0">
                <a:solidFill>
                  <a:srgbClr val="FF0000"/>
                </a:solidFill>
              </a:rPr>
              <a:t>=</a:t>
            </a:r>
            <a:r>
              <a:rPr lang="en-US" sz="1300" b="1" dirty="0" smtClean="0"/>
              <a:t>E:\MyBLFolder\resources</a:t>
            </a:r>
            <a:r>
              <a:rPr lang="en-US" sz="1100" b="1" dirty="0" smtClean="0">
                <a:solidFill>
                  <a:srgbClr val="FF0000"/>
                </a:solidFill>
              </a:rPr>
              <a:t>;%CATKnowledgePath%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User Interface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28" y="1281346"/>
            <a:ext cx="8229600" cy="5043254"/>
          </a:xfrm>
        </p:spPr>
        <p:txBody>
          <a:bodyPr>
            <a:normAutofit/>
          </a:bodyPr>
          <a:lstStyle/>
          <a:p>
            <a:r>
              <a:rPr lang="fr-FR" dirty="0" smtClean="0"/>
              <a:t>PLM </a:t>
            </a:r>
            <a:r>
              <a:rPr lang="fr-FR" dirty="0" err="1" smtClean="0"/>
              <a:t>Compass</a:t>
            </a:r>
            <a:endParaRPr lang="fr-FR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Deployment Possibility n°2: (example)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3604" t="46725" r="82907" b="38725"/>
          <a:stretch>
            <a:fillRect/>
          </a:stretch>
        </p:blipFill>
        <p:spPr bwMode="auto">
          <a:xfrm>
            <a:off x="1231900" y="3956050"/>
            <a:ext cx="1438275" cy="8318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2598738" y="4108450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gradFill rotWithShape="1">
            <a:gsLst>
              <a:gs pos="0">
                <a:srgbClr val="0000FF"/>
              </a:gs>
              <a:gs pos="100000">
                <a:srgbClr val="0000B2"/>
              </a:gs>
            </a:gsLst>
            <a:lin ang="0" scaled="1"/>
          </a:gra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/>
          <a:srcRect l="4291" t="46565" r="82187" b="38885"/>
          <a:stretch>
            <a:fillRect/>
          </a:stretch>
        </p:blipFill>
        <p:spPr bwMode="auto">
          <a:xfrm>
            <a:off x="1231900" y="5397500"/>
            <a:ext cx="1441450" cy="8318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/>
          <a:srcRect l="25648" t="17416" r="27361" b="73306"/>
          <a:stretch>
            <a:fillRect/>
          </a:stretch>
        </p:blipFill>
        <p:spPr bwMode="auto">
          <a:xfrm>
            <a:off x="3586163" y="5626100"/>
            <a:ext cx="5008562" cy="530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533650" y="56261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gradFill rotWithShape="1">
            <a:gsLst>
              <a:gs pos="0">
                <a:srgbClr val="0000FF"/>
              </a:gs>
              <a:gs pos="100000">
                <a:srgbClr val="0000B2"/>
              </a:gs>
            </a:gsLst>
            <a:lin ang="0" scaled="1"/>
          </a:gra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/>
          <a:srcRect l="4291" t="46407" r="82169" b="38885"/>
          <a:stretch>
            <a:fillRect/>
          </a:stretch>
        </p:blipFill>
        <p:spPr bwMode="auto">
          <a:xfrm>
            <a:off x="1231900" y="2360613"/>
            <a:ext cx="1443038" cy="8397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5"/>
          <a:srcRect l="25633" t="17250" r="38055" b="61501"/>
          <a:stretch>
            <a:fillRect/>
          </a:stretch>
        </p:blipFill>
        <p:spPr bwMode="auto">
          <a:xfrm>
            <a:off x="3660775" y="2133600"/>
            <a:ext cx="3870325" cy="12144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2598738" y="2513013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gradFill rotWithShape="1">
            <a:gsLst>
              <a:gs pos="0">
                <a:srgbClr val="0000FF"/>
              </a:gs>
              <a:gs pos="100000">
                <a:srgbClr val="0000B2"/>
              </a:gs>
            </a:gsLst>
            <a:lin ang="0" scaled="1"/>
          </a:gra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5" name="Group 14"/>
          <p:cNvGrpSpPr/>
          <p:nvPr/>
        </p:nvGrpSpPr>
        <p:grpSpPr>
          <a:xfrm>
            <a:off x="3657600" y="3694786"/>
            <a:ext cx="4554538" cy="1258214"/>
            <a:chOff x="3657600" y="3505200"/>
            <a:chExt cx="4554538" cy="1258214"/>
          </a:xfrm>
        </p:grpSpPr>
        <p:pic>
          <p:nvPicPr>
            <p:cNvPr id="12" name="Picture 17"/>
            <p:cNvPicPr>
              <a:picLocks noChangeAspect="1" noChangeArrowheads="1"/>
            </p:cNvPicPr>
            <p:nvPr/>
          </p:nvPicPr>
          <p:blipFill>
            <a:blip r:embed="rId6"/>
            <a:srcRect l="25633" t="17278" r="31636" b="78722"/>
            <a:stretch>
              <a:fillRect/>
            </a:stretch>
          </p:blipFill>
          <p:spPr bwMode="auto">
            <a:xfrm>
              <a:off x="3657600" y="3505200"/>
              <a:ext cx="4554538" cy="228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6"/>
            <a:srcRect l="25633" t="28484" r="31636" b="54834"/>
            <a:stretch>
              <a:fillRect/>
            </a:stretch>
          </p:blipFill>
          <p:spPr bwMode="auto">
            <a:xfrm>
              <a:off x="3657600" y="3810000"/>
              <a:ext cx="4554538" cy="95341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4" name="Picture 17"/>
            <p:cNvPicPr>
              <a:picLocks noChangeAspect="1" noChangeArrowheads="1"/>
            </p:cNvPicPr>
            <p:nvPr/>
          </p:nvPicPr>
          <p:blipFill>
            <a:blip r:embed="rId6"/>
            <a:srcRect l="25633" t="23203" r="31636" b="74130"/>
            <a:stretch>
              <a:fillRect/>
            </a:stretch>
          </p:blipFill>
          <p:spPr bwMode="auto">
            <a:xfrm>
              <a:off x="3657600" y="3667125"/>
              <a:ext cx="4554538" cy="1524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Piston-CR V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" y="1219200"/>
            <a:ext cx="3704762" cy="46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« Product Structure » Illustration</a:t>
            </a:r>
            <a:endParaRPr lang="en-US" dirty="0"/>
          </a:p>
        </p:txBody>
      </p:sp>
      <p:cxnSp>
        <p:nvCxnSpPr>
          <p:cNvPr id="6" name="AutoShape 4"/>
          <p:cNvCxnSpPr>
            <a:cxnSpLocks noChangeShapeType="1"/>
            <a:stCxn id="31" idx="4"/>
            <a:endCxn id="43" idx="1"/>
          </p:cNvCxnSpPr>
          <p:nvPr/>
        </p:nvCxnSpPr>
        <p:spPr bwMode="auto">
          <a:xfrm rot="16200000" flipH="1">
            <a:off x="5553075" y="2005012"/>
            <a:ext cx="253999" cy="263525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7" name="AutoShape 5"/>
          <p:cNvCxnSpPr>
            <a:cxnSpLocks noChangeShapeType="1"/>
            <a:stCxn id="38" idx="4"/>
            <a:endCxn id="46" idx="1"/>
          </p:cNvCxnSpPr>
          <p:nvPr/>
        </p:nvCxnSpPr>
        <p:spPr bwMode="auto">
          <a:xfrm rot="16200000" flipH="1">
            <a:off x="5555032" y="4480295"/>
            <a:ext cx="346620" cy="319390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638925" y="2565400"/>
            <a:ext cx="1566863" cy="2857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PistonRep.1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335712" y="2411413"/>
            <a:ext cx="228600" cy="228600"/>
          </a:xfrm>
          <a:prstGeom prst="diamond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  <p:cxnSp>
        <p:nvCxnSpPr>
          <p:cNvPr id="11" name="AutoShape 9"/>
          <p:cNvCxnSpPr>
            <a:cxnSpLocks noChangeShapeType="1"/>
            <a:stCxn id="9" idx="2"/>
            <a:endCxn id="10" idx="2"/>
          </p:cNvCxnSpPr>
          <p:nvPr/>
        </p:nvCxnSpPr>
        <p:spPr bwMode="auto">
          <a:xfrm rot="10800000">
            <a:off x="6450012" y="2654300"/>
            <a:ext cx="174625" cy="539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593012" y="2981325"/>
            <a:ext cx="1295400" cy="2857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PistonRep</a:t>
            </a:r>
          </a:p>
        </p:txBody>
      </p:sp>
      <p:cxnSp>
        <p:nvCxnSpPr>
          <p:cNvPr id="13" name="AutoShape 11"/>
          <p:cNvCxnSpPr>
            <a:cxnSpLocks noChangeShapeType="1"/>
            <a:endCxn id="12" idx="1"/>
          </p:cNvCxnSpPr>
          <p:nvPr/>
        </p:nvCxnSpPr>
        <p:spPr bwMode="auto">
          <a:xfrm rot="16200000" flipH="1">
            <a:off x="7371556" y="2917031"/>
            <a:ext cx="258762" cy="155575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742112" y="5241925"/>
            <a:ext cx="1566863" cy="2857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CRRep.1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438900" y="4933950"/>
            <a:ext cx="228600" cy="228600"/>
          </a:xfrm>
          <a:prstGeom prst="diamond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  <p:cxnSp>
        <p:nvCxnSpPr>
          <p:cNvPr id="17" name="AutoShape 15"/>
          <p:cNvCxnSpPr>
            <a:cxnSpLocks noChangeShapeType="1"/>
            <a:stCxn id="15" idx="2"/>
            <a:endCxn id="16" idx="2"/>
          </p:cNvCxnSpPr>
          <p:nvPr/>
        </p:nvCxnSpPr>
        <p:spPr bwMode="auto">
          <a:xfrm rot="10800000">
            <a:off x="6553200" y="5176838"/>
            <a:ext cx="174625" cy="20796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7696200" y="5657850"/>
            <a:ext cx="1295400" cy="2857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CRRep</a:t>
            </a:r>
          </a:p>
        </p:txBody>
      </p:sp>
      <p:cxnSp>
        <p:nvCxnSpPr>
          <p:cNvPr id="19" name="AutoShape 17"/>
          <p:cNvCxnSpPr>
            <a:cxnSpLocks noChangeShapeType="1"/>
            <a:stCxn id="15" idx="4"/>
            <a:endCxn id="18" idx="1"/>
          </p:cNvCxnSpPr>
          <p:nvPr/>
        </p:nvCxnSpPr>
        <p:spPr bwMode="auto">
          <a:xfrm rot="16200000" flipH="1">
            <a:off x="7474744" y="5593556"/>
            <a:ext cx="258762" cy="155575"/>
          </a:xfrm>
          <a:prstGeom prst="curvedConnector2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22" name="AutoShape 20"/>
          <p:cNvCxnSpPr>
            <a:cxnSpLocks noChangeShapeType="1"/>
            <a:stCxn id="98" idx="3"/>
          </p:cNvCxnSpPr>
          <p:nvPr/>
        </p:nvCxnSpPr>
        <p:spPr bwMode="auto">
          <a:xfrm rot="10800000">
            <a:off x="4786312" y="1749427"/>
            <a:ext cx="114300" cy="3856831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8" name="AutoShape 26"/>
          <p:cNvSpPr>
            <a:spLocks noChangeArrowheads="1"/>
          </p:cNvSpPr>
          <p:nvPr/>
        </p:nvSpPr>
        <p:spPr bwMode="auto">
          <a:xfrm>
            <a:off x="4672012" y="1506538"/>
            <a:ext cx="228600" cy="228600"/>
          </a:xfrm>
          <a:prstGeom prst="diamond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3807" tIns="41903" rIns="83807" bIns="41903"/>
          <a:lstStyle/>
          <a:p>
            <a:pPr algn="ctr"/>
            <a:endParaRPr lang="en-US" b="1"/>
          </a:p>
        </p:txBody>
      </p:sp>
      <p:cxnSp>
        <p:nvCxnSpPr>
          <p:cNvPr id="29" name="AutoShape 27"/>
          <p:cNvCxnSpPr>
            <a:cxnSpLocks noChangeShapeType="1"/>
            <a:stCxn id="31" idx="2"/>
            <a:endCxn id="28" idx="2"/>
          </p:cNvCxnSpPr>
          <p:nvPr/>
        </p:nvCxnSpPr>
        <p:spPr bwMode="auto">
          <a:xfrm rot="10800000">
            <a:off x="4786312" y="1749426"/>
            <a:ext cx="100013" cy="1174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31" name="Oval 29"/>
          <p:cNvSpPr>
            <a:spLocks noChangeArrowheads="1"/>
          </p:cNvSpPr>
          <p:nvPr/>
        </p:nvSpPr>
        <p:spPr bwMode="auto">
          <a:xfrm>
            <a:off x="4900612" y="1724026"/>
            <a:ext cx="1295400" cy="2857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>
                <a:latin typeface="Arial" charset="0"/>
                <a:ea typeface="ＭＳ Ｐゴシック" pitchFamily="50" charset="-128"/>
              </a:rPr>
              <a:t>Piston.1</a:t>
            </a:r>
          </a:p>
        </p:txBody>
      </p:sp>
      <p:cxnSp>
        <p:nvCxnSpPr>
          <p:cNvPr id="36" name="AutoShape 34"/>
          <p:cNvCxnSpPr>
            <a:cxnSpLocks noChangeShapeType="1"/>
            <a:stCxn id="38" idx="2"/>
            <a:endCxn id="28" idx="2"/>
          </p:cNvCxnSpPr>
          <p:nvPr/>
        </p:nvCxnSpPr>
        <p:spPr bwMode="auto">
          <a:xfrm rot="10800000">
            <a:off x="4786312" y="1735138"/>
            <a:ext cx="154970" cy="259370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4941282" y="4191000"/>
            <a:ext cx="1254730" cy="27568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latin typeface="Arial" charset="0"/>
                <a:ea typeface="ＭＳ Ｐゴシック" pitchFamily="50" charset="-128"/>
              </a:rPr>
              <a:t>CR.1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811837" y="2120900"/>
            <a:ext cx="1295400" cy="2857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>
                <a:latin typeface="Arial" charset="0"/>
                <a:ea typeface="ＭＳ Ｐゴシック" pitchFamily="50" charset="-128"/>
              </a:rPr>
              <a:t>Piston</a:t>
            </a:r>
          </a:p>
        </p:txBody>
      </p:sp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3887" y="2292350"/>
            <a:ext cx="587375" cy="581025"/>
          </a:xfrm>
          <a:prstGeom prst="rect">
            <a:avLst/>
          </a:prstGeom>
          <a:noFill/>
        </p:spPr>
      </p:pic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5888037" y="4670425"/>
            <a:ext cx="2201862" cy="479425"/>
            <a:chOff x="2675" y="2544"/>
            <a:chExt cx="1387" cy="302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675" y="2544"/>
              <a:ext cx="816" cy="18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kumimoji="1" lang="en-US" altLang="ja-JP" sz="1200" b="1">
                  <a:latin typeface="Arial" charset="0"/>
                  <a:ea typeface="ＭＳ Ｐゴシック" pitchFamily="50" charset="-128"/>
                </a:rPr>
                <a:t>CR</a:t>
              </a:r>
            </a:p>
          </p:txBody>
        </p:sp>
        <p:pic>
          <p:nvPicPr>
            <p:cNvPr id="47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69" y="2544"/>
              <a:ext cx="493" cy="302"/>
            </a:xfrm>
            <a:prstGeom prst="rect">
              <a:avLst/>
            </a:prstGeom>
            <a:ln>
              <a:headEnd/>
              <a:tailEnd/>
            </a:ln>
          </p:spPr>
        </p:pic>
      </p:grp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194175" y="1201738"/>
            <a:ext cx="1295400" cy="2857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>
                <a:latin typeface="Arial" charset="0"/>
                <a:ea typeface="ＭＳ Ｐゴシック" pitchFamily="50" charset="-128"/>
              </a:rPr>
              <a:t>Piston-CR</a:t>
            </a:r>
          </a:p>
        </p:txBody>
      </p:sp>
      <p:pic>
        <p:nvPicPr>
          <p:cNvPr id="49" name="Picture 4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8175" y="990600"/>
            <a:ext cx="835025" cy="736600"/>
          </a:xfrm>
          <a:prstGeom prst="rect">
            <a:avLst/>
          </a:prstGeom>
          <a:noFill/>
        </p:spPr>
      </p:pic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621462" y="3717925"/>
            <a:ext cx="1989138" cy="2857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PistonDrawing.1</a:t>
            </a:r>
            <a:endParaRPr kumimoji="1" lang="en-US" altLang="ja-JP" sz="12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51" name="AutoShape 50"/>
          <p:cNvCxnSpPr>
            <a:cxnSpLocks noChangeShapeType="1"/>
            <a:stCxn id="50" idx="2"/>
          </p:cNvCxnSpPr>
          <p:nvPr/>
        </p:nvCxnSpPr>
        <p:spPr bwMode="auto">
          <a:xfrm rot="10800000">
            <a:off x="6450012" y="2640034"/>
            <a:ext cx="171450" cy="122076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575549" y="4133850"/>
            <a:ext cx="1295400" cy="2857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 err="1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PistonDrawing</a:t>
            </a:r>
            <a:endParaRPr kumimoji="1" lang="en-US" altLang="ja-JP" sz="12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53" name="AutoShape 52"/>
          <p:cNvCxnSpPr>
            <a:cxnSpLocks noChangeShapeType="1"/>
            <a:stCxn id="50" idx="4"/>
            <a:endCxn id="52" idx="1"/>
          </p:cNvCxnSpPr>
          <p:nvPr/>
        </p:nvCxnSpPr>
        <p:spPr bwMode="auto">
          <a:xfrm rot="5400000">
            <a:off x="7459265" y="4119959"/>
            <a:ext cx="273050" cy="40482"/>
          </a:xfrm>
          <a:prstGeom prst="curvedConnector4">
            <a:avLst>
              <a:gd name="adj1" fmla="val 23837"/>
              <a:gd name="adj2" fmla="val 664695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</p:cxnSp>
      <p:pic>
        <p:nvPicPr>
          <p:cNvPr id="57" name="Picture 5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05800" y="3413125"/>
            <a:ext cx="682625" cy="625475"/>
          </a:xfrm>
          <a:prstGeom prst="rect">
            <a:avLst/>
          </a:prstGeom>
          <a:noFill/>
        </p:spPr>
      </p:pic>
      <p:grpSp>
        <p:nvGrpSpPr>
          <p:cNvPr id="74" name="Group 73"/>
          <p:cNvGrpSpPr/>
          <p:nvPr/>
        </p:nvGrpSpPr>
        <p:grpSpPr>
          <a:xfrm>
            <a:off x="4419600" y="1752600"/>
            <a:ext cx="381000" cy="304006"/>
            <a:chOff x="685800" y="2362994"/>
            <a:chExt cx="381000" cy="304006"/>
          </a:xfrm>
        </p:grpSpPr>
        <p:cxnSp>
          <p:nvCxnSpPr>
            <p:cNvPr id="69" name="Straight Arrow Connector 68"/>
            <p:cNvCxnSpPr/>
            <p:nvPr/>
          </p:nvCxnSpPr>
          <p:spPr>
            <a:xfrm rot="5400000" flipH="1" flipV="1">
              <a:off x="723900" y="24765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838200" y="25908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0800000" flipV="1">
              <a:off x="685800" y="2590800"/>
              <a:ext cx="152400" cy="76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419600" y="4267200"/>
            <a:ext cx="381000" cy="304006"/>
            <a:chOff x="685800" y="2362994"/>
            <a:chExt cx="381000" cy="304006"/>
          </a:xfrm>
        </p:grpSpPr>
        <p:cxnSp>
          <p:nvCxnSpPr>
            <p:cNvPr id="76" name="Straight Arrow Connector 75"/>
            <p:cNvCxnSpPr/>
            <p:nvPr/>
          </p:nvCxnSpPr>
          <p:spPr>
            <a:xfrm rot="5400000" flipH="1" flipV="1">
              <a:off x="723900" y="24765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38200" y="25908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0800000" flipV="1">
              <a:off x="685800" y="2590800"/>
              <a:ext cx="152400" cy="76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AutoShape 11"/>
          <p:cNvSpPr>
            <a:spLocks noChangeArrowheads="1"/>
          </p:cNvSpPr>
          <p:nvPr/>
        </p:nvSpPr>
        <p:spPr bwMode="auto">
          <a:xfrm>
            <a:off x="4900612" y="5410200"/>
            <a:ext cx="1219200" cy="392113"/>
          </a:xfrm>
          <a:prstGeom prst="hexagon">
            <a:avLst>
              <a:gd name="adj" fmla="val 91802"/>
              <a:gd name="vf" fmla="val 115470"/>
            </a:avLst>
          </a:prstGeom>
          <a:solidFill>
            <a:schemeClr val="bg1">
              <a:lumMod val="6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Arial" charset="0"/>
                <a:ea typeface="ＭＳ Ｐゴシック" pitchFamily="50" charset="-128"/>
              </a:rPr>
              <a:t>Eng. </a:t>
            </a:r>
            <a:r>
              <a:rPr kumimoji="1" lang="en-US" altLang="ja-JP" sz="1200" b="1" dirty="0" err="1" smtClean="0">
                <a:latin typeface="Arial" charset="0"/>
                <a:ea typeface="ＭＳ Ｐゴシック" pitchFamily="50" charset="-128"/>
              </a:rPr>
              <a:t>Cnx</a:t>
            </a:r>
            <a:r>
              <a:rPr kumimoji="1" lang="en-US" altLang="ja-JP" sz="1200" b="1" dirty="0" smtClean="0">
                <a:latin typeface="Arial" charset="0"/>
                <a:ea typeface="ＭＳ Ｐゴシック" pitchFamily="50" charset="-128"/>
              </a:rPr>
              <a:t>.</a:t>
            </a:r>
            <a:endParaRPr kumimoji="1" lang="en-US" altLang="ja-JP" sz="1200" b="1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3" name="Oval 22"/>
          <p:cNvSpPr>
            <a:spLocks noChangeArrowheads="1"/>
          </p:cNvSpPr>
          <p:nvPr/>
        </p:nvSpPr>
        <p:spPr bwMode="auto">
          <a:xfrm>
            <a:off x="6954837" y="5888038"/>
            <a:ext cx="512763" cy="51276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kumimoji="1" lang="en-US" altLang="ja-JP" sz="700" b="1" dirty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4" name="Oval 22"/>
          <p:cNvSpPr>
            <a:spLocks noChangeArrowheads="1"/>
          </p:cNvSpPr>
          <p:nvPr/>
        </p:nvSpPr>
        <p:spPr bwMode="auto">
          <a:xfrm>
            <a:off x="6954837" y="3048000"/>
            <a:ext cx="512763" cy="51276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kumimoji="1" lang="en-US" altLang="ja-JP" sz="700" b="1" dirty="0"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115" name="AutoShape 50"/>
          <p:cNvCxnSpPr>
            <a:cxnSpLocks noChangeShapeType="1"/>
            <a:stCxn id="114" idx="2"/>
          </p:cNvCxnSpPr>
          <p:nvPr/>
        </p:nvCxnSpPr>
        <p:spPr bwMode="auto">
          <a:xfrm rot="10800000">
            <a:off x="6450013" y="2640013"/>
            <a:ext cx="504825" cy="66436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121" name="AutoShape 15"/>
          <p:cNvCxnSpPr>
            <a:cxnSpLocks noChangeShapeType="1"/>
            <a:stCxn id="113" idx="2"/>
            <a:endCxn id="16" idx="2"/>
          </p:cNvCxnSpPr>
          <p:nvPr/>
        </p:nvCxnSpPr>
        <p:spPr bwMode="auto">
          <a:xfrm rot="10800000">
            <a:off x="6553201" y="5162551"/>
            <a:ext cx="401637" cy="98186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6907552" y="597217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Face of</a:t>
            </a:r>
          </a:p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CR</a:t>
            </a:r>
            <a:endParaRPr kumimoji="1" lang="en-US" altLang="ja-JP" sz="9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05625" y="311467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Face of</a:t>
            </a:r>
          </a:p>
          <a:p>
            <a:pPr algn="ctr"/>
            <a:r>
              <a:rPr kumimoji="1" lang="fr-FR" altLang="ja-JP" sz="900" b="1" dirty="0" smtClean="0">
                <a:solidFill>
                  <a:schemeClr val="bg1"/>
                </a:solidFill>
                <a:latin typeface="Arial" charset="0"/>
                <a:ea typeface="ＭＳ Ｐゴシック" pitchFamily="50" charset="-128"/>
              </a:rPr>
              <a:t>Piston</a:t>
            </a:r>
            <a:endParaRPr kumimoji="1" lang="en-US" altLang="ja-JP" sz="900" b="1" dirty="0">
              <a:solidFill>
                <a:schemeClr val="bg1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61" name="AutoShape 59"/>
          <p:cNvCxnSpPr>
            <a:cxnSpLocks noChangeShapeType="1"/>
            <a:stCxn id="64" idx="4"/>
          </p:cNvCxnSpPr>
          <p:nvPr/>
        </p:nvCxnSpPr>
        <p:spPr bwMode="auto">
          <a:xfrm rot="16200000" flipH="1">
            <a:off x="5429250" y="1695450"/>
            <a:ext cx="1219200" cy="1790700"/>
          </a:xfrm>
          <a:prstGeom prst="curvedConnector2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4" name="Oval 63"/>
          <p:cNvSpPr/>
          <p:nvPr/>
        </p:nvSpPr>
        <p:spPr>
          <a:xfrm>
            <a:off x="5105400" y="19050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AutoShape 59"/>
          <p:cNvCxnSpPr>
            <a:cxnSpLocks noChangeShapeType="1"/>
            <a:stCxn id="98" idx="2"/>
            <a:endCxn id="64" idx="2"/>
          </p:cNvCxnSpPr>
          <p:nvPr/>
        </p:nvCxnSpPr>
        <p:spPr bwMode="auto">
          <a:xfrm rot="5400000" flipH="1">
            <a:off x="3253383" y="3795117"/>
            <a:ext cx="3859213" cy="155180"/>
          </a:xfrm>
          <a:prstGeom prst="curvedConnector4">
            <a:avLst>
              <a:gd name="adj1" fmla="val -5923"/>
              <a:gd name="adj2" fmla="val 698459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round/>
            <a:headEnd type="diamond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>
          <a:xfrm>
            <a:off x="5257800" y="4343400"/>
            <a:ext cx="76200" cy="76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AutoShape 59"/>
          <p:cNvCxnSpPr>
            <a:cxnSpLocks noChangeShapeType="1"/>
            <a:stCxn id="98" idx="4"/>
            <a:endCxn id="83" idx="3"/>
          </p:cNvCxnSpPr>
          <p:nvPr/>
        </p:nvCxnSpPr>
        <p:spPr bwMode="auto">
          <a:xfrm rot="5400000" flipH="1" flipV="1">
            <a:off x="4763890" y="4905132"/>
            <a:ext cx="1001759" cy="8379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round/>
            <a:headEnd type="diamond" w="med" len="med"/>
            <a:tailEnd type="none" w="med" len="med"/>
          </a:ln>
          <a:effectLst/>
        </p:spPr>
      </p:cxnSp>
      <p:cxnSp>
        <p:nvCxnSpPr>
          <p:cNvPr id="90" name="AutoShape 59"/>
          <p:cNvCxnSpPr>
            <a:cxnSpLocks noChangeShapeType="1"/>
            <a:stCxn id="83" idx="4"/>
            <a:endCxn id="113" idx="0"/>
          </p:cNvCxnSpPr>
          <p:nvPr/>
        </p:nvCxnSpPr>
        <p:spPr bwMode="auto">
          <a:xfrm rot="16200000" flipH="1">
            <a:off x="5519340" y="4196159"/>
            <a:ext cx="1468438" cy="1915319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6" name="Left-Right Arrow 95"/>
          <p:cNvSpPr/>
          <p:nvPr/>
        </p:nvSpPr>
        <p:spPr>
          <a:xfrm>
            <a:off x="3429000" y="3429000"/>
            <a:ext cx="1219200" cy="685800"/>
          </a:xfrm>
          <a:prstGeom prst="leftRightArrow">
            <a:avLst/>
          </a:prstGeom>
          <a:solidFill>
            <a:srgbClr val="0066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S_Dassault_Systemes_Corporate_template_2008">
  <a:themeElements>
    <a:clrScheme name="Custom 1">
      <a:dk1>
        <a:srgbClr val="28288A"/>
      </a:dk1>
      <a:lt1>
        <a:sysClr val="window" lastClr="FFFFFF"/>
      </a:lt1>
      <a:dk2>
        <a:srgbClr val="28288A"/>
      </a:dk2>
      <a:lt2>
        <a:srgbClr val="EEECE1"/>
      </a:lt2>
      <a:accent1>
        <a:srgbClr val="28288A"/>
      </a:accent1>
      <a:accent2>
        <a:srgbClr val="E72200"/>
      </a:accent2>
      <a:accent3>
        <a:srgbClr val="F18E00"/>
      </a:accent3>
      <a:accent4>
        <a:srgbClr val="74B31F"/>
      </a:accent4>
      <a:accent5>
        <a:srgbClr val="28288A"/>
      </a:accent5>
      <a:accent6>
        <a:srgbClr val="E72200"/>
      </a:accent6>
      <a:hlink>
        <a:srgbClr val="28288A"/>
      </a:hlink>
      <a:folHlink>
        <a:srgbClr val="F18E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CO_MARK_MULTIPLE_LOGOS_AUG_08.pot</Template>
  <TotalTime>0</TotalTime>
  <Words>4272</Words>
  <Application>Microsoft Office PowerPoint</Application>
  <PresentationFormat>Bildschirmpräsentation (4:3)</PresentationFormat>
  <Paragraphs>1218</Paragraphs>
  <Slides>88</Slides>
  <Notes>14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88</vt:i4>
      </vt:variant>
    </vt:vector>
  </HeadingPairs>
  <TitlesOfParts>
    <vt:vector size="91" baseType="lpstr">
      <vt:lpstr>DS_Dassault_Systemes_Corporate_template_2008</vt:lpstr>
      <vt:lpstr>PhotoImpact</vt:lpstr>
      <vt:lpstr>Worksheet</vt:lpstr>
      <vt:lpstr>ENOVIA V6 VPM Customization</vt:lpstr>
      <vt:lpstr>Learning Objectives</vt:lpstr>
      <vt:lpstr>Fundamentals – One Single Architecture &amp; Data Model</vt:lpstr>
      <vt:lpstr>Fundamentals – Windows &amp; Web User Interfaces</vt:lpstr>
      <vt:lpstr>V6 PLM Extensibility Model</vt:lpstr>
      <vt:lpstr>Agenda</vt:lpstr>
      <vt:lpstr>Fundamentals – Consistent Set of Modelers</vt:lpstr>
      <vt:lpstr>VPM Data Model Extension - Principles</vt:lpstr>
      <vt:lpstr>« Product Structure » Illustration</vt:lpstr>
      <vt:lpstr>« Logical » Illustration</vt:lpstr>
      <vt:lpstr>Agenda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VPM Data Model Extension - Implementation</vt:lpstr>
      <vt:lpstr>Agenda</vt:lpstr>
      <vt:lpstr>Object Attribute Access - Principles</vt:lpstr>
      <vt:lpstr>Object Attribute Access - Principles</vt:lpstr>
      <vt:lpstr>Object Attribute Access - Principles</vt:lpstr>
      <vt:lpstr>Object Attribute Access - Principles</vt:lpstr>
      <vt:lpstr>Object Attribute Access - Principles</vt:lpstr>
      <vt:lpstr>Object Attribute Access - Principles</vt:lpstr>
      <vt:lpstr>Object Attribute Access - Principles</vt:lpstr>
      <vt:lpstr>Object Attribute Access - Principles</vt:lpstr>
      <vt:lpstr>Agenda</vt:lpstr>
      <vt:lpstr>Object Attribute Access - Implementation</vt:lpstr>
      <vt:lpstr>Object Attribute Access - Implementation</vt:lpstr>
      <vt:lpstr>Object Attribute Access - Implementation</vt:lpstr>
      <vt:lpstr>Object Attribute Access - Implementation</vt:lpstr>
      <vt:lpstr>Object Attribute Access - Implementation</vt:lpstr>
      <vt:lpstr>Object Attribute Access - Implementation</vt:lpstr>
      <vt:lpstr>Object Attribute Access - Implementation</vt:lpstr>
      <vt:lpstr>Agenda</vt:lpstr>
      <vt:lpstr>Life Cycle - Principles</vt:lpstr>
      <vt:lpstr>Life Cycle - Principles</vt:lpstr>
      <vt:lpstr>Life Cycle - Principles</vt:lpstr>
      <vt:lpstr>PLM policy on V6R2009x – Default Lifecycle</vt:lpstr>
      <vt:lpstr>Agenda</vt:lpstr>
      <vt:lpstr>Life Cycle - Implementation</vt:lpstr>
      <vt:lpstr>Life Cycle - Implementation</vt:lpstr>
      <vt:lpstr>Life Cycle - Implementation</vt:lpstr>
      <vt:lpstr>Life Cycle - Implementation</vt:lpstr>
      <vt:lpstr>Life Cycle - Implementation</vt:lpstr>
      <vt:lpstr>Life Cycle - Implementation</vt:lpstr>
      <vt:lpstr>Life Cycle - Implementation</vt:lpstr>
      <vt:lpstr>Life Cycle - Implementation</vt:lpstr>
      <vt:lpstr>Agenda</vt:lpstr>
      <vt:lpstr>Customized User Input &amp; Control Data - Principles</vt:lpstr>
      <vt:lpstr>Customized User Input &amp; Control Data - Principles</vt:lpstr>
      <vt:lpstr>Customized User Input &amp; Control Data - Principles</vt:lpstr>
      <vt:lpstr>Customized User Input &amp; Control Data - Principles</vt:lpstr>
      <vt:lpstr>Customized User Input &amp; Control Data - Principles</vt:lpstr>
      <vt:lpstr>Customized User Input &amp; Control Data - Principles</vt:lpstr>
      <vt:lpstr>Customized User Input &amp; Control Data - Principles</vt:lpstr>
      <vt:lpstr>Agenda</vt:lpstr>
      <vt:lpstr>Customized User Input &amp; Control Data-Implementation</vt:lpstr>
      <vt:lpstr>Customized User Input &amp; Control Data-Implementation</vt:lpstr>
      <vt:lpstr>Customized User Input &amp; Control Data-Implementation</vt:lpstr>
      <vt:lpstr>Customized User Input &amp; Control Data-Implementation</vt:lpstr>
      <vt:lpstr>Customized User Input &amp; Control Data-Implementation</vt:lpstr>
      <vt:lpstr>Agenda</vt:lpstr>
      <vt:lpstr>Graphical User Interface - Principles</vt:lpstr>
      <vt:lpstr>Graphical User Interface - Principles</vt:lpstr>
      <vt:lpstr>Graphical User Interface - Principles</vt:lpstr>
      <vt:lpstr>Graphical User Interface - Principles</vt:lpstr>
      <vt:lpstr>Agenda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  <vt:lpstr>Graphical User Interface - Implementation</vt:lpstr>
    </vt:vector>
  </TitlesOfParts>
  <Manager/>
  <Company>DASSAULT SYSTEMES and IBM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V6R2009x - Customization</dc:title>
  <dc:subject/>
  <dc:creator>Dassault Systèmes and IBM</dc:creator>
  <cp:keywords/>
  <dc:description/>
  <cp:lastModifiedBy>IBM_USER</cp:lastModifiedBy>
  <cp:revision>1247</cp:revision>
  <dcterms:created xsi:type="dcterms:W3CDTF">2009-03-02T17:03:27Z</dcterms:created>
  <dcterms:modified xsi:type="dcterms:W3CDTF">2009-03-02T23:29:45Z</dcterms:modified>
  <cp:category/>
</cp:coreProperties>
</file>